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05" r:id="rId2"/>
    <p:sldId id="257" r:id="rId3"/>
    <p:sldId id="331" r:id="rId4"/>
    <p:sldId id="258" r:id="rId5"/>
    <p:sldId id="318" r:id="rId6"/>
    <p:sldId id="335" r:id="rId7"/>
    <p:sldId id="344" r:id="rId8"/>
    <p:sldId id="345" r:id="rId9"/>
    <p:sldId id="347" r:id="rId10"/>
    <p:sldId id="348" r:id="rId11"/>
    <p:sldId id="308" r:id="rId12"/>
    <p:sldId id="342" r:id="rId13"/>
    <p:sldId id="337" r:id="rId14"/>
    <p:sldId id="309" r:id="rId15"/>
    <p:sldId id="310" r:id="rId16"/>
    <p:sldId id="307" r:id="rId17"/>
  </p:sldIdLst>
  <p:sldSz cx="12192000" cy="6858000"/>
  <p:notesSz cx="6858000" cy="9144000"/>
  <p:embeddedFontLs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Garamond" panose="02020404030301010803" pitchFamily="18" charset="0"/>
      <p:regular r:id="rId23"/>
      <p:bold r:id="rId24"/>
      <p: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ckwell" panose="02060603020205020403" pitchFamily="18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</p:embeddedFont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E5A8"/>
    <a:srgbClr val="007E39"/>
    <a:srgbClr val="993300"/>
    <a:srgbClr val="CC0000"/>
    <a:srgbClr val="C75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21961-5C3A-45D0-9142-EC15DE1B9730}" v="6" dt="2023-10-02T17:51:10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9167" autoAdjust="0"/>
  </p:normalViewPr>
  <p:slideViewPr>
    <p:cSldViewPr snapToGrid="0">
      <p:cViewPr>
        <p:scale>
          <a:sx n="75" d="100"/>
          <a:sy n="75" d="100"/>
        </p:scale>
        <p:origin x="540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6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1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2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041115087 h 120000"/>
              <a:gd name="T6" fmla="*/ 0 w 120000"/>
              <a:gd name="T7" fmla="*/ 204111508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2054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055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D5601F68-DC3F-4A09-B017-7A5B99B0DD0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2131;p41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9" name="Google Shape;2132;p41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200"/>
              <a:buFont typeface="Calibri" panose="020F0502020204030204" pitchFamily="34" charset="0"/>
              <a:buNone/>
            </a:pPr>
            <a:endParaRPr lang="fr-FR" altLang="fr-FR" sz="12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100" name="Google Shape;2133;p41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C990A83-31BF-4972-B27D-CA3DFA148D2D}" type="slidenum">
              <a:rPr lang="fr-FR" altLang="fr-FR" smtClean="0"/>
              <a:pPr/>
              <a:t>1</a:t>
            </a:fld>
            <a:endParaRPr lang="fr-FR" altLang="fr-FR"/>
          </a:p>
        </p:txBody>
      </p:sp>
      <p:sp>
        <p:nvSpPr>
          <p:cNvPr id="4101" name="Google Shape;2134;p41:notes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fr-FR" altLang="fr-FR"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Projet de fin d'année</a:t>
            </a: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1944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11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12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5132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13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5273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2072;p38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8915" name="Google Shape;2073;p38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916" name="Google Shape;2074;p38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0E0941A-5122-4CBD-BCDB-518E0558DA4C}" type="slidenum">
              <a:rPr lang="fr-FR" altLang="fr-FR" smtClean="0"/>
              <a:pPr/>
              <a:t>14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Google Shape;2096;p3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63" name="Google Shape;2097;p39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964" name="Google Shape;2098;p39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4D6D986-0781-4EEA-954F-76D78222E24C}" type="slidenum">
              <a:rPr lang="fr-FR" altLang="fr-FR" smtClean="0"/>
              <a:pPr/>
              <a:t>15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Google Shape;2120;p4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3011" name="Google Shape;2121;p4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012" name="Google Shape;2122;p4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06AB3C9-FD99-4C33-9A0C-7EC071F88C42}" type="slidenum">
              <a:rPr lang="fr-FR" altLang="fr-FR" smtClean="0"/>
              <a:pPr/>
              <a:t>16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112;p2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147" name="Google Shape;113;p2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48" name="Google Shape;114;p2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345997D-22AC-4E15-8D25-7AC3FD8412B3}" type="slidenum">
              <a:rPr lang="fr-FR" altLang="fr-FR" smtClean="0"/>
              <a:pPr/>
              <a:t>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  <a:pPr/>
              <a:t>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8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168;p3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8195" name="Google Shape;169;p3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6" name="Google Shape;170;p3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6BEFC2A-7173-40BC-A9D5-18792A972A69}" type="slidenum">
              <a:rPr lang="fr-FR" altLang="fr-FR" smtClean="0"/>
              <a:pPr/>
              <a:t>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1269;p15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4579" name="Google Shape;1270;p15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SzPts val="1400"/>
              <a:buFontTx/>
              <a:buChar char="-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Google Shape;1271;p15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9B6A4D8-7558-43E6-9F6D-419DD43C7159}" type="slidenum">
              <a:rPr lang="fr-FR" altLang="fr-FR" smtClean="0"/>
              <a:pPr/>
              <a:t>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6373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Google Shape;1269;p15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4579" name="Google Shape;1270;p15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Google Shape;1271;p15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9B6A4D8-7558-43E6-9F6D-419DD43C7159}" type="slidenum">
              <a:rPr lang="fr-FR" altLang="fr-FR" smtClean="0"/>
              <a:pPr/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103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4819" name="Google Shape;1439;p20:notes"/>
          <p:cNvSpPr txBox="1"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820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6A32688-DECD-429A-8943-1558F9B3736E}" type="slidenum">
              <a:rPr lang="fr-FR" altLang="fr-FR" smtClean="0"/>
              <a:pPr/>
              <a:t>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30517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6607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438;p2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7" name="Google Shape;1439;p20:notes"/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400"/>
            </a:pPr>
            <a:endParaRPr lang="fr-FR" altLang="fr-FR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868" name="Google Shape;1440;p20:notes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791E873-4CD2-40E5-A872-3E242D5EBF34}" type="slidenum">
              <a:rPr lang="fr-FR" altLang="fr-FR" smtClean="0"/>
              <a:pPr/>
              <a:t>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8969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V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BB4E7-8EBE-429E-9611-BBE4E017628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718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67E76-D3DB-4FEB-9D6F-956458B1B7C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5139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DDC84-50B9-443F-AF67-26F204029CF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5826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DD08-DD9D-4A31-886C-2CE656E9272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139742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/>
          </a:p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2E320-6D9C-4C57-869C-3FC2CDF4BB7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2875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CAF7D-4BEE-4EAC-8385-26FA9EE1FB7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1245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0" name="Google Shape;40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A6CB4-A2E7-4448-963D-7ADBD95EA7D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7199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C4923-92D6-49F9-AC66-C28F8FA0CD6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4879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26A9F-003F-469F-8E0F-975727E5228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1381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B6460-50A8-4612-941C-6961FBD2F4A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9362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fr-FR" noProof="0" smtClean="0">
                <a:sym typeface="Calibri"/>
              </a:rPr>
              <a:t>Cliquez sur l'icône pour ajouter une image</a:t>
            </a:r>
            <a:endParaRPr noProof="0">
              <a:sym typeface="Calibri"/>
            </a:endParaRPr>
          </a:p>
        </p:txBody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Google Shape;12;p42"/>
          <p:cNvSpPr txBox="1">
            <a:spLocks noGrp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Google Shape;13;p42"/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Google Shape;14;p4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B9452-117E-41FC-906D-8858A5451D2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7907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;p42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1027" name="Google Shape;11;p42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panose="020B0604020202020204" pitchFamily="34" charset="0"/>
            </a:endParaRPr>
          </a:p>
        </p:txBody>
      </p:sp>
      <p:sp>
        <p:nvSpPr>
          <p:cNvPr id="1028" name="Google Shape;12;p42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29" name="Google Shape;13;p42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30" name="Google Shape;14;p42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60DA1D53-C4FE-4567-87B6-684475100B9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r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r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r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r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r" rtl="1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2137;p41"/>
          <p:cNvSpPr>
            <a:spLocks noChangeArrowheads="1"/>
          </p:cNvSpPr>
          <p:nvPr/>
        </p:nvSpPr>
        <p:spPr bwMode="auto">
          <a:xfrm rot="10800000" flipH="1">
            <a:off x="0" y="664697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6" name="Google Shape;2138;p41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3077" name="Google Shape;2139;p41"/>
          <p:cNvSpPr txBox="1">
            <a:spLocks noChangeArrowheads="1"/>
          </p:cNvSpPr>
          <p:nvPr/>
        </p:nvSpPr>
        <p:spPr bwMode="auto">
          <a:xfrm>
            <a:off x="6570921" y="5008425"/>
            <a:ext cx="5621079" cy="92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latin typeface="Cambria" panose="02040503050406030204" pitchFamily="18" charset="0"/>
                <a:sym typeface="Cambria" panose="02040503050406030204" pitchFamily="18" charset="0"/>
              </a:rPr>
              <a:t>Pr. </a:t>
            </a:r>
            <a:r>
              <a:rPr lang="fr-FR" altLang="fr-FR" sz="1800" b="1" dirty="0" smtClean="0">
                <a:latin typeface="Cambria" panose="02040503050406030204" pitchFamily="18" charset="0"/>
                <a:sym typeface="Cambria" panose="02040503050406030204" pitchFamily="18" charset="0"/>
              </a:rPr>
              <a:t>Mohammed El Assad</a:t>
            </a:r>
            <a:r>
              <a:rPr lang="fr-FR" altLang="fr-FR" sz="1800" b="1" dirty="0" smtClean="0">
                <a:latin typeface="Cambria" panose="02040503050406030204" pitchFamily="18" charset="0"/>
                <a:sym typeface="Cambria" panose="02040503050406030204" pitchFamily="18" charset="0"/>
              </a:rPr>
              <a:t>: </a:t>
            </a:r>
            <a:r>
              <a:rPr lang="fr-FR" altLang="fr-FR" sz="1800" dirty="0" smtClean="0">
                <a:latin typeface="Cambria" panose="02040503050406030204" pitchFamily="18" charset="0"/>
                <a:sym typeface="Cambria" panose="02040503050406030204" pitchFamily="18" charset="0"/>
              </a:rPr>
              <a:t>Président du jury </a:t>
            </a:r>
            <a:r>
              <a:rPr lang="fr-FR" altLang="fr-FR" sz="1800" dirty="0">
                <a:latin typeface="Cambria" panose="02040503050406030204" pitchFamily="18" charset="0"/>
                <a:sym typeface="Cambria" panose="02040503050406030204" pitchFamily="18" charset="0"/>
              </a:rPr>
              <a:t>et </a:t>
            </a:r>
            <a:r>
              <a:rPr lang="fr-FR" altLang="fr-FR" sz="1800" dirty="0" smtClean="0">
                <a:latin typeface="Cambria" panose="02040503050406030204" pitchFamily="18" charset="0"/>
                <a:sym typeface="Cambria" panose="02040503050406030204" pitchFamily="18" charset="0"/>
              </a:rPr>
              <a:t>       </a:t>
            </a:r>
            <a:br>
              <a:rPr lang="fr-FR" altLang="fr-FR" sz="1800" dirty="0" smtClean="0">
                <a:latin typeface="Cambria" panose="02040503050406030204" pitchFamily="18" charset="0"/>
                <a:sym typeface="Cambria" panose="02040503050406030204" pitchFamily="18" charset="0"/>
              </a:rPr>
            </a:br>
            <a:r>
              <a:rPr lang="fr-FR" altLang="fr-FR" sz="1800" dirty="0" smtClean="0">
                <a:latin typeface="Cambria" panose="02040503050406030204" pitchFamily="18" charset="0"/>
                <a:sym typeface="Cambria" panose="02040503050406030204" pitchFamily="18" charset="0"/>
              </a:rPr>
              <a:t>                                                            Examinateur </a:t>
            </a:r>
            <a:endParaRPr lang="fr-FR" altLang="fr-FR" sz="1800" b="1" dirty="0">
              <a:latin typeface="Cambria" panose="02040503050406030204" pitchFamily="18" charset="0"/>
              <a:sym typeface="Cambria" panose="02040503050406030204" pitchFamily="18" charset="0"/>
            </a:endParaRPr>
          </a:p>
          <a:p>
            <a:pPr eaLnBrk="1" hangingPunct="1"/>
            <a:r>
              <a:rPr lang="fr-FR" altLang="fr-FR" sz="1800" b="1" dirty="0">
                <a:latin typeface="Cambria" panose="02040503050406030204" pitchFamily="18" charset="0"/>
              </a:rPr>
              <a:t>Pr. </a:t>
            </a:r>
            <a:r>
              <a:rPr lang="fr-FR" altLang="fr-FR" sz="1800" b="1" dirty="0">
                <a:latin typeface="Cambria" panose="02040503050406030204" pitchFamily="18" charset="0"/>
                <a:sym typeface="Cambria" panose="02040503050406030204" pitchFamily="18" charset="0"/>
              </a:rPr>
              <a:t>Said NOUH                        : </a:t>
            </a:r>
            <a:r>
              <a:rPr lang="fr-FR" altLang="fr-FR" sz="1800" dirty="0">
                <a:latin typeface="Cambria" panose="02040503050406030204" pitchFamily="18" charset="0"/>
                <a:sym typeface="Cambria" panose="02040503050406030204" pitchFamily="18" charset="0"/>
              </a:rPr>
              <a:t>Encadrant </a:t>
            </a:r>
            <a:r>
              <a:rPr lang="fr-FR" altLang="fr-FR" sz="1800" dirty="0" smtClean="0">
                <a:latin typeface="Cambria" panose="02040503050406030204" pitchFamily="18" charset="0"/>
                <a:sym typeface="Cambria" panose="02040503050406030204" pitchFamily="18" charset="0"/>
              </a:rPr>
              <a:t>Académique</a:t>
            </a:r>
            <a:endParaRPr lang="fr-FR" altLang="fr-FR" sz="1800" dirty="0"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3078" name="Google Shape;2140;p41"/>
          <p:cNvSpPr txBox="1">
            <a:spLocks noChangeArrowheads="1"/>
          </p:cNvSpPr>
          <p:nvPr/>
        </p:nvSpPr>
        <p:spPr bwMode="auto">
          <a:xfrm>
            <a:off x="8427793" y="4105031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80" name="Google Shape;2142;p41"/>
          <p:cNvSpPr txBox="1">
            <a:spLocks noChangeArrowheads="1"/>
          </p:cNvSpPr>
          <p:nvPr/>
        </p:nvSpPr>
        <p:spPr bwMode="auto">
          <a:xfrm>
            <a:off x="6726238" y="4433399"/>
            <a:ext cx="3419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Devant le jury :</a:t>
            </a:r>
            <a:endParaRPr lang="fr-FR" altLang="fr-FR" dirty="0"/>
          </a:p>
        </p:txBody>
      </p:sp>
      <p:sp>
        <p:nvSpPr>
          <p:cNvPr id="3081" name="Google Shape;2143;p41"/>
          <p:cNvSpPr txBox="1">
            <a:spLocks noChangeArrowheads="1"/>
          </p:cNvSpPr>
          <p:nvPr/>
        </p:nvSpPr>
        <p:spPr bwMode="auto">
          <a:xfrm>
            <a:off x="354258" y="4423630"/>
            <a:ext cx="3419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Présenté par : </a:t>
            </a:r>
            <a:endParaRPr lang="fr-FR" altLang="fr-FR"/>
          </a:p>
        </p:txBody>
      </p:sp>
      <p:sp>
        <p:nvSpPr>
          <p:cNvPr id="3083" name="Google Shape;2145;p41"/>
          <p:cNvSpPr>
            <a:spLocks noChangeArrowheads="1"/>
          </p:cNvSpPr>
          <p:nvPr/>
        </p:nvSpPr>
        <p:spPr bwMode="auto">
          <a:xfrm>
            <a:off x="1512277" y="1452928"/>
            <a:ext cx="9144000" cy="46038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84" name="Google Shape;2146;p41" descr="Title 1"/>
          <p:cNvSpPr txBox="1">
            <a:spLocks noChangeArrowheads="1"/>
          </p:cNvSpPr>
          <p:nvPr/>
        </p:nvSpPr>
        <p:spPr bwMode="auto">
          <a:xfrm>
            <a:off x="1977659" y="2182813"/>
            <a:ext cx="7823566" cy="60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fr-FR" sz="2800" b="1" dirty="0">
                <a:solidFill>
                  <a:srgbClr val="007E39"/>
                </a:solidFill>
              </a:rPr>
              <a:t>Filière d’Ingénierie Informatique et </a:t>
            </a:r>
            <a:r>
              <a:rPr lang="fr-FR" sz="2800" b="1" dirty="0" smtClean="0">
                <a:solidFill>
                  <a:srgbClr val="007E39"/>
                </a:solidFill>
              </a:rPr>
              <a:t>réseaux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5</a:t>
            </a:r>
            <a:r>
              <a:rPr lang="fr-FR" sz="2800" b="1" baseline="30000" dirty="0" smtClean="0">
                <a:solidFill>
                  <a:srgbClr val="FF0000"/>
                </a:solidFill>
              </a:rPr>
              <a:t>ème</a:t>
            </a:r>
            <a:r>
              <a:rPr lang="fr-FR" sz="2800" b="1" dirty="0" smtClean="0">
                <a:solidFill>
                  <a:srgbClr val="FF0000"/>
                </a:solidFill>
              </a:rPr>
              <a:t> année IIR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3085" name="Google Shape;2147;p41" descr="Title 1"/>
          <p:cNvSpPr txBox="1">
            <a:spLocks noChangeArrowheads="1"/>
          </p:cNvSpPr>
          <p:nvPr/>
        </p:nvSpPr>
        <p:spPr bwMode="auto">
          <a:xfrm>
            <a:off x="1559169" y="1566919"/>
            <a:ext cx="9144000" cy="431800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200" b="1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de la </a:t>
            </a:r>
            <a:r>
              <a:rPr lang="fr-FR" altLang="fr-FR" sz="2200" b="1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5</a:t>
            </a:r>
            <a:r>
              <a:rPr lang="fr-FR" altLang="fr-FR" sz="2200" b="1" baseline="300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ème</a:t>
            </a:r>
            <a:r>
              <a:rPr lang="fr-FR" altLang="fr-FR" sz="2200" b="1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2200" b="1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année</a:t>
            </a:r>
            <a:endParaRPr lang="fr-FR" altLang="fr-FR" dirty="0"/>
          </a:p>
        </p:txBody>
      </p:sp>
      <p:sp>
        <p:nvSpPr>
          <p:cNvPr id="3088" name="Google Shape;2150;p41"/>
          <p:cNvSpPr>
            <a:spLocks noChangeArrowheads="1"/>
          </p:cNvSpPr>
          <p:nvPr/>
        </p:nvSpPr>
        <p:spPr bwMode="auto">
          <a:xfrm>
            <a:off x="1567525" y="3141474"/>
            <a:ext cx="9144000" cy="830956"/>
          </a:xfrm>
          <a:prstGeom prst="rect">
            <a:avLst/>
          </a:prstGeom>
          <a:noFill/>
          <a:ln w="38100">
            <a:solidFill>
              <a:srgbClr val="007E3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sz="2400" b="1" dirty="0">
                <a:solidFill>
                  <a:srgbClr val="007E39"/>
                </a:solidFill>
              </a:rPr>
              <a:t>Sujet: </a:t>
            </a:r>
            <a:r>
              <a:rPr lang="fr-CA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Analyse de </a:t>
            </a:r>
            <a:r>
              <a:rPr lang="fr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correspondance entre une description de poste et le CV d'un </a:t>
            </a:r>
            <a:r>
              <a:rPr lang="fr-CA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candidat avec apprentissage machine</a:t>
            </a:r>
            <a:endParaRPr lang="fr-FR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89" name="Google Shape;2151;p41"/>
          <p:cNvSpPr>
            <a:spLocks noChangeArrowheads="1"/>
          </p:cNvSpPr>
          <p:nvPr/>
        </p:nvSpPr>
        <p:spPr bwMode="auto">
          <a:xfrm rot="10800000" flipH="1">
            <a:off x="6784975" y="4925524"/>
            <a:ext cx="3016250" cy="4603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6699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093" name="Google Shape;2155;p41"/>
          <p:cNvSpPr txBox="1">
            <a:spLocks noChangeArrowheads="1"/>
          </p:cNvSpPr>
          <p:nvPr/>
        </p:nvSpPr>
        <p:spPr bwMode="auto">
          <a:xfrm>
            <a:off x="-425450" y="6216650"/>
            <a:ext cx="12180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800" b="1" dirty="0">
                <a:latin typeface="Cambria" panose="02040503050406030204" pitchFamily="18" charset="0"/>
                <a:sym typeface="Cambria" panose="02040503050406030204" pitchFamily="18" charset="0"/>
              </a:rPr>
              <a:t>Année universitaire : </a:t>
            </a:r>
            <a:r>
              <a:rPr lang="fr-FR" altLang="fr-FR" sz="1800" b="1" dirty="0" smtClean="0">
                <a:latin typeface="Cambria" panose="02040503050406030204" pitchFamily="18" charset="0"/>
                <a:sym typeface="Cambria" panose="02040503050406030204" pitchFamily="18" charset="0"/>
              </a:rPr>
              <a:t>2023/2024</a:t>
            </a:r>
            <a:endParaRPr lang="fr-FR" altLang="fr-FR" dirty="0"/>
          </a:p>
        </p:txBody>
      </p:sp>
      <p:sp>
        <p:nvSpPr>
          <p:cNvPr id="3094" name="Google Shape;2156;p41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3095" name="Google Shape;2152;p41"/>
          <p:cNvSpPr>
            <a:spLocks noChangeArrowheads="1"/>
          </p:cNvSpPr>
          <p:nvPr/>
        </p:nvSpPr>
        <p:spPr bwMode="auto">
          <a:xfrm rot="10800000" flipH="1">
            <a:off x="351083" y="4884005"/>
            <a:ext cx="2936875" cy="523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6699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23" name="Image 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2" y="361364"/>
            <a:ext cx="3490986" cy="881282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270875" y="5042847"/>
            <a:ext cx="3727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-</a:t>
            </a:r>
            <a:r>
              <a:rPr lang="fr-FR" sz="1600" b="1" dirty="0" err="1" smtClean="0"/>
              <a:t>Mouhyeddine</a:t>
            </a:r>
            <a:r>
              <a:rPr lang="fr-FR" sz="1600" b="1" dirty="0" smtClean="0"/>
              <a:t> Youssef</a:t>
            </a:r>
          </a:p>
          <a:p>
            <a:r>
              <a:rPr lang="fr-FR" sz="1600" b="1" dirty="0" smtClean="0"/>
              <a:t>-Radi Anas</a:t>
            </a:r>
          </a:p>
          <a:p>
            <a:r>
              <a:rPr lang="fr-FR" sz="1600" b="1" dirty="0" smtClean="0"/>
              <a:t>-El </a:t>
            </a:r>
            <a:r>
              <a:rPr lang="fr-FR" sz="1600" b="1" dirty="0" err="1" smtClean="0"/>
              <a:t>Bouamri</a:t>
            </a:r>
            <a:r>
              <a:rPr lang="fr-FR" sz="1600" b="1" dirty="0" smtClean="0"/>
              <a:t> Hamza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705600" y="4009293"/>
            <a:ext cx="474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Soutenu le: </a:t>
            </a:r>
            <a:r>
              <a:rPr lang="fr-FR" altLang="fr-FR" sz="1800" b="1" dirty="0" smtClean="0">
                <a:solidFill>
                  <a:srgbClr val="3F3F3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15-01-2024</a:t>
            </a:r>
            <a:endParaRPr lang="fr-FR" altLang="fr-FR" sz="1800" b="1" dirty="0">
              <a:solidFill>
                <a:srgbClr val="3F3F3F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pic>
        <p:nvPicPr>
          <p:cNvPr id="22" name="Image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19" y="1898421"/>
            <a:ext cx="8274187" cy="37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80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206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/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 dirty="0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13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11" name="Google Shape;2078;p38">
            <a:extLst>
              <a:ext uri="{FF2B5EF4-FFF2-40B4-BE49-F238E27FC236}">
                <a16:creationId xmlns:a16="http://schemas.microsoft.com/office/drawing/2014/main" id="{6281149E-8411-6D67-CCBE-EFCE95971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312" y="1680621"/>
            <a:ext cx="4685243" cy="40857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en-US" altLang="fr-FR" sz="1800" dirty="0" smtClean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Home Page</a:t>
            </a:r>
            <a:endParaRPr lang="fr-FR" alt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168E5A-BDCB-7545-08BB-715D76AC3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67" y="2300437"/>
            <a:ext cx="8852608" cy="40115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59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6479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14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10" name="Google Shape;2078;p38">
            <a:extLst>
              <a:ext uri="{FF2B5EF4-FFF2-40B4-BE49-F238E27FC236}">
                <a16:creationId xmlns:a16="http://schemas.microsoft.com/office/drawing/2014/main" id="{A99E53FE-914B-40BF-B0AB-7F5AB0192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0" y="1517420"/>
            <a:ext cx="3960790" cy="340474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en-US" altLang="fr-FR" dirty="0" smtClean="0">
                <a:solidFill>
                  <a:schemeClr val="bg1"/>
                </a:solidFill>
              </a:rPr>
              <a:t>Upload CV</a:t>
            </a:r>
            <a:endParaRPr lang="fr-FR" alt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F65D59C-7A67-CB4A-D8D9-62FDB6F1B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67" y="2104352"/>
            <a:ext cx="9775455" cy="42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07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6479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 dirty="0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9" name="Google Shape;2078;p38">
            <a:extLst>
              <a:ext uri="{FF2B5EF4-FFF2-40B4-BE49-F238E27FC236}">
                <a16:creationId xmlns:a16="http://schemas.microsoft.com/office/drawing/2014/main" id="{7F93CFC1-0203-65AC-B287-512AD4B3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887" y="1681009"/>
            <a:ext cx="3839602" cy="340474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dirty="0" smtClean="0">
                <a:solidFill>
                  <a:schemeClr val="bg1"/>
                </a:solidFill>
              </a:rPr>
              <a:t>Etude de Correspondance</a:t>
            </a:r>
            <a:endParaRPr lang="fr-FR" altLang="fr-FR" dirty="0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0FDBF4F-5983-6989-1868-A5A58F521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5" y="2152497"/>
            <a:ext cx="8793765" cy="40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85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2076;p38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891" name="Google Shape;2077;p38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2078" name="Google Shape;2078;p38"/>
          <p:cNvSpPr>
            <a:spLocks noChangeArrowheads="1"/>
          </p:cNvSpPr>
          <p:nvPr/>
        </p:nvSpPr>
        <p:spPr bwMode="auto">
          <a:xfrm>
            <a:off x="376238" y="1508125"/>
            <a:ext cx="2295525" cy="409575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Le but du projet</a:t>
            </a:r>
            <a:endParaRPr lang="fr-FR" altLang="fr-FR"/>
          </a:p>
        </p:txBody>
      </p:sp>
      <p:sp>
        <p:nvSpPr>
          <p:cNvPr id="2079" name="Google Shape;2079;p38"/>
          <p:cNvSpPr>
            <a:spLocks noChangeArrowheads="1"/>
          </p:cNvSpPr>
          <p:nvPr/>
        </p:nvSpPr>
        <p:spPr bwMode="auto">
          <a:xfrm>
            <a:off x="376238" y="3679825"/>
            <a:ext cx="2295525" cy="407988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chemeClr val="bg1"/>
                </a:solidFill>
                <a:latin typeface="Rockwell" panose="02060603020205020403" pitchFamily="18" charset="0"/>
              </a:rPr>
              <a:t>Travail Réalisé</a:t>
            </a:r>
          </a:p>
        </p:txBody>
      </p:sp>
      <p:sp>
        <p:nvSpPr>
          <p:cNvPr id="2080" name="Google Shape;2080;p38"/>
          <p:cNvSpPr txBox="1">
            <a:spLocks noChangeArrowheads="1"/>
          </p:cNvSpPr>
          <p:nvPr/>
        </p:nvSpPr>
        <p:spPr bwMode="auto">
          <a:xfrm>
            <a:off x="800100" y="2086981"/>
            <a:ext cx="11391900" cy="128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Réduction </a:t>
            </a: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des 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délais</a:t>
            </a:r>
          </a:p>
          <a:p>
            <a:pPr algn="just"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mélioration </a:t>
            </a: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de la 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précision</a:t>
            </a:r>
          </a:p>
          <a:p>
            <a:pPr algn="just"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ntégration transparente</a:t>
            </a:r>
            <a:endParaRPr lang="fr-FR" altLang="fr-FR" sz="1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81" name="Google Shape;2081;p38"/>
          <p:cNvSpPr>
            <a:spLocks noChangeArrowheads="1"/>
          </p:cNvSpPr>
          <p:nvPr/>
        </p:nvSpPr>
        <p:spPr bwMode="auto">
          <a:xfrm>
            <a:off x="800100" y="4370607"/>
            <a:ext cx="7676243" cy="92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Tx/>
              <a:buChar char="-"/>
            </a:pP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Création </a:t>
            </a: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d'un système d'analyse de correspondance entre une description de poste et le CV d'un 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candidat</a:t>
            </a:r>
            <a:endParaRPr lang="fr-FR" sz="1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896" name="Google Shape;2082;p38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7908" name="Google Shape;2083;p38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7909" name="Google Shape;2084;p38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7910" name="Google Shape;2085;p38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7897" name="Google Shape;2086;p38"/>
          <p:cNvSpPr>
            <a:spLocks noChangeArrowheads="1"/>
          </p:cNvSpPr>
          <p:nvPr/>
        </p:nvSpPr>
        <p:spPr bwMode="auto">
          <a:xfrm>
            <a:off x="4918075" y="306388"/>
            <a:ext cx="4171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et perspectives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7898" name="Google Shape;2087;p38"/>
          <p:cNvSpPr>
            <a:spLocks noChangeArrowheads="1"/>
          </p:cNvSpPr>
          <p:nvPr/>
        </p:nvSpPr>
        <p:spPr bwMode="auto">
          <a:xfrm>
            <a:off x="3222625" y="246063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7899" name="Google Shape;2088;p38"/>
          <p:cNvSpPr>
            <a:spLocks noChangeArrowheads="1"/>
          </p:cNvSpPr>
          <p:nvPr/>
        </p:nvSpPr>
        <p:spPr bwMode="auto">
          <a:xfrm>
            <a:off x="4408488" y="252413"/>
            <a:ext cx="503237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7900" name="Google Shape;2089;p38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7901" name="Google Shape;2090;p38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 dirty="0"/>
          </a:p>
        </p:txBody>
      </p:sp>
      <p:sp>
        <p:nvSpPr>
          <p:cNvPr id="37902" name="Google Shape;2091;p38"/>
          <p:cNvSpPr>
            <a:spLocks noChangeArrowheads="1"/>
          </p:cNvSpPr>
          <p:nvPr/>
        </p:nvSpPr>
        <p:spPr bwMode="auto">
          <a:xfrm>
            <a:off x="3816350" y="249238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 dirty="0"/>
          </a:p>
        </p:txBody>
      </p:sp>
      <p:sp>
        <p:nvSpPr>
          <p:cNvPr id="37903" name="Google Shape;2093;p38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904" name="Google Shape;2094;p38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pic>
        <p:nvPicPr>
          <p:cNvPr id="20484" name="Picture 4" descr="https://cdn-icons-png.flaticon.com/512/2910/29107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380" y="1795183"/>
            <a:ext cx="1404408" cy="140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https://cdn-icons-png.flaticon.com/512/1535/15350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79" y="3883819"/>
            <a:ext cx="1383166" cy="138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" grpId="0" animBg="1"/>
      <p:bldP spid="2079" grpId="0" animBg="1"/>
      <p:bldP spid="2080" grpId="0"/>
      <p:bldP spid="20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Google Shape;2100;p39"/>
          <p:cNvSpPr>
            <a:spLocks noChangeArrowheads="1"/>
          </p:cNvSpPr>
          <p:nvPr/>
        </p:nvSpPr>
        <p:spPr bwMode="auto">
          <a:xfrm rot="10800000" flipH="1">
            <a:off x="0" y="6611936"/>
            <a:ext cx="12192000" cy="297433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939" name="Google Shape;2101;p39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2102" name="Google Shape;2102;p39"/>
          <p:cNvSpPr>
            <a:spLocks noChangeArrowheads="1"/>
          </p:cNvSpPr>
          <p:nvPr/>
        </p:nvSpPr>
        <p:spPr bwMode="auto">
          <a:xfrm>
            <a:off x="252413" y="1296988"/>
            <a:ext cx="2065337" cy="407987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 dirty="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Perspectives</a:t>
            </a:r>
            <a:endParaRPr lang="fr-FR" altLang="fr-FR" dirty="0"/>
          </a:p>
        </p:txBody>
      </p:sp>
      <p:sp>
        <p:nvSpPr>
          <p:cNvPr id="2103" name="Google Shape;2103;p39"/>
          <p:cNvSpPr>
            <a:spLocks noChangeArrowheads="1"/>
          </p:cNvSpPr>
          <p:nvPr/>
        </p:nvSpPr>
        <p:spPr bwMode="auto">
          <a:xfrm>
            <a:off x="300831" y="4003142"/>
            <a:ext cx="2016125" cy="407987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sz="1800">
                <a:solidFill>
                  <a:srgbClr val="FFFFFF"/>
                </a:solidFill>
                <a:latin typeface="Rockwell" panose="02060603020205020403" pitchFamily="18" charset="0"/>
                <a:sym typeface="Rockwell" panose="02060603020205020403" pitchFamily="18" charset="0"/>
              </a:rPr>
              <a:t>Apport</a:t>
            </a:r>
            <a:endParaRPr lang="fr-FR" altLang="fr-FR"/>
          </a:p>
        </p:txBody>
      </p:sp>
      <p:sp>
        <p:nvSpPr>
          <p:cNvPr id="2104" name="Google Shape;2104;p39"/>
          <p:cNvSpPr txBox="1">
            <a:spLocks noChangeArrowheads="1"/>
          </p:cNvSpPr>
          <p:nvPr/>
        </p:nvSpPr>
        <p:spPr bwMode="auto">
          <a:xfrm>
            <a:off x="577322" y="2023009"/>
            <a:ext cx="7753350" cy="12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Simplifier la tâche complexe de la sélection</a:t>
            </a:r>
          </a:p>
          <a:p>
            <a:pPr marL="0" indent="0"/>
            <a:endParaRPr lang="fr-CA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Offrir une réponse technologique au défi du processus de 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recrutement</a:t>
            </a:r>
            <a:r>
              <a:rPr lang="en-US" altLang="fr-F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MA" alt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5" name="Google Shape;2105;p39"/>
          <p:cNvSpPr>
            <a:spLocks noChangeArrowheads="1"/>
          </p:cNvSpPr>
          <p:nvPr/>
        </p:nvSpPr>
        <p:spPr bwMode="auto">
          <a:xfrm>
            <a:off x="667492" y="4625383"/>
            <a:ext cx="7573010" cy="129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 marL="361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Acquisition </a:t>
            </a: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de compétences </a:t>
            </a:r>
            <a:r>
              <a:rPr lang="fr-CA" sz="1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techniques en NLP</a:t>
            </a:r>
          </a:p>
          <a:p>
            <a:pPr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Optimisation du processus de recrutement </a:t>
            </a:r>
          </a:p>
          <a:p>
            <a:pPr eaLnBrk="1" hangingPunct="1">
              <a:lnSpc>
                <a:spcPct val="150000"/>
              </a:lnSpc>
              <a:buSzPts val="2400"/>
              <a:buFontTx/>
              <a:buChar char="-"/>
            </a:pPr>
            <a:r>
              <a:rPr lang="fr-CA" sz="1800" b="1" dirty="0">
                <a:latin typeface="Cambria" panose="02040503050406030204" pitchFamily="18" charset="0"/>
                <a:ea typeface="Cambria" panose="02040503050406030204" pitchFamily="18" charset="0"/>
              </a:rPr>
              <a:t>Collaboration en équipe</a:t>
            </a:r>
            <a:r>
              <a:rPr lang="fr-FR" altLang="fr-FR" sz="1800" b="1" dirty="0" smtClean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  <a:endParaRPr lang="fr-FR" altLang="fr-FR" sz="1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39944" name="Google Shape;2106;p39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9956" name="Google Shape;2107;p39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9957" name="Google Shape;2108;p39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9958" name="Google Shape;2109;p39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9945" name="Google Shape;2110;p39"/>
          <p:cNvSpPr>
            <a:spLocks noChangeArrowheads="1"/>
          </p:cNvSpPr>
          <p:nvPr/>
        </p:nvSpPr>
        <p:spPr bwMode="auto">
          <a:xfrm>
            <a:off x="5118100" y="293688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et Perspectives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9946" name="Google Shape;2111;p39"/>
          <p:cNvSpPr>
            <a:spLocks noChangeArrowheads="1"/>
          </p:cNvSpPr>
          <p:nvPr/>
        </p:nvSpPr>
        <p:spPr bwMode="auto">
          <a:xfrm>
            <a:off x="4408488" y="252413"/>
            <a:ext cx="503237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9947" name="Google Shape;2112;p39"/>
          <p:cNvSpPr>
            <a:spLocks noChangeArrowheads="1"/>
          </p:cNvSpPr>
          <p:nvPr/>
        </p:nvSpPr>
        <p:spPr bwMode="auto">
          <a:xfrm>
            <a:off x="2087563" y="242888"/>
            <a:ext cx="45878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9948" name="Google Shape;2113;p39"/>
          <p:cNvSpPr>
            <a:spLocks noChangeArrowheads="1"/>
          </p:cNvSpPr>
          <p:nvPr/>
        </p:nvSpPr>
        <p:spPr bwMode="auto">
          <a:xfrm>
            <a:off x="2630488" y="241300"/>
            <a:ext cx="50323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9949" name="Google Shape;2114;p39"/>
          <p:cNvSpPr>
            <a:spLocks noChangeArrowheads="1"/>
          </p:cNvSpPr>
          <p:nvPr/>
        </p:nvSpPr>
        <p:spPr bwMode="auto">
          <a:xfrm>
            <a:off x="3816350" y="249238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9950" name="Google Shape;2116;p39"/>
          <p:cNvSpPr>
            <a:spLocks noChangeArrowheads="1"/>
          </p:cNvSpPr>
          <p:nvPr/>
        </p:nvSpPr>
        <p:spPr bwMode="auto">
          <a:xfrm>
            <a:off x="3222625" y="246063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 dirty="0"/>
          </a:p>
        </p:txBody>
      </p:sp>
      <p:sp>
        <p:nvSpPr>
          <p:cNvPr id="39951" name="Google Shape;2117;p39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952" name="Google Shape;2118;p39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pic>
        <p:nvPicPr>
          <p:cNvPr id="21508" name="Picture 4" descr="https://cdn-icons-png.flaticon.com/512/1253/12537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479" y="1684336"/>
            <a:ext cx="1492250" cy="149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https://cdn-icons.flaticon.com/png/512/1365/premium/1365397.png?token=exp=1655640525~hmac=bf04cec47b2a3d9f0fd306923441a9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823" y="4411129"/>
            <a:ext cx="1681561" cy="125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" grpId="0" animBg="1"/>
      <p:bldP spid="2103" grpId="0" animBg="1"/>
      <p:bldP spid="2104" grpId="0"/>
      <p:bldP spid="2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Google Shape;2127;p40"/>
          <p:cNvSpPr>
            <a:spLocks noChangeArrowheads="1"/>
          </p:cNvSpPr>
          <p:nvPr/>
        </p:nvSpPr>
        <p:spPr bwMode="auto">
          <a:xfrm rot="10800000" flipH="1">
            <a:off x="2677206" y="2029846"/>
            <a:ext cx="7000875" cy="3365500"/>
          </a:xfrm>
          <a:prstGeom prst="rect">
            <a:avLst/>
          </a:prstGeom>
          <a:solidFill>
            <a:srgbClr val="F2F2F2"/>
          </a:solidFill>
          <a:ln w="19050">
            <a:noFill/>
            <a:prstDash val="lgDash"/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2000" dirty="0"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B022DC-FA66-6E72-6CCC-39CD1B985C08}"/>
              </a:ext>
            </a:extLst>
          </p:cNvPr>
          <p:cNvSpPr/>
          <p:nvPr/>
        </p:nvSpPr>
        <p:spPr>
          <a:xfrm>
            <a:off x="2683896" y="3060360"/>
            <a:ext cx="6996792" cy="23349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1986" name="Google Shape;2124;p40"/>
          <p:cNvSpPr>
            <a:spLocks noChangeArrowheads="1"/>
          </p:cNvSpPr>
          <p:nvPr/>
        </p:nvSpPr>
        <p:spPr bwMode="auto">
          <a:xfrm rot="10800000" flipH="1">
            <a:off x="0" y="6637159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7" name="Google Shape;2125;p4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41988" name="Google Shape;2126;p40"/>
          <p:cNvSpPr>
            <a:spLocks noChangeArrowheads="1"/>
          </p:cNvSpPr>
          <p:nvPr/>
        </p:nvSpPr>
        <p:spPr bwMode="auto">
          <a:xfrm>
            <a:off x="474663" y="5135563"/>
            <a:ext cx="12588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1990" name="Google Shape;2128;p40"/>
          <p:cNvSpPr txBox="1">
            <a:spLocks noChangeArrowheads="1"/>
          </p:cNvSpPr>
          <p:nvPr/>
        </p:nvSpPr>
        <p:spPr bwMode="auto">
          <a:xfrm>
            <a:off x="2885961" y="3424807"/>
            <a:ext cx="6583363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6000" b="1" dirty="0">
                <a:solidFill>
                  <a:srgbClr val="56E5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sym typeface="Garamond" panose="02020404030301010803" pitchFamily="18" charset="0"/>
              </a:rPr>
              <a:t>Merci de votre attention</a:t>
            </a:r>
            <a:endParaRPr lang="fr-FR" altLang="fr-FR" sz="6600" b="1" dirty="0">
              <a:solidFill>
                <a:srgbClr val="56E5A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sym typeface="Garamond" panose="02020404030301010803" pitchFamily="18" charset="0"/>
            </a:endParaRPr>
          </a:p>
        </p:txBody>
      </p:sp>
      <p:sp>
        <p:nvSpPr>
          <p:cNvPr id="41991" name="Google Shape;2129;p4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16" name="Google Shape;2117;p39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27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44" y="734270"/>
            <a:ext cx="2690537" cy="269053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animBg="1"/>
      <p:bldP spid="2" grpId="0" animBg="1"/>
      <p:bldP spid="419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"/>
          <p:cNvGrpSpPr>
            <a:grpSpLocks/>
          </p:cNvGrpSpPr>
          <p:nvPr/>
        </p:nvGrpSpPr>
        <p:grpSpPr bwMode="auto">
          <a:xfrm>
            <a:off x="716419" y="2319336"/>
            <a:ext cx="8045027" cy="504825"/>
            <a:chOff x="841108" y="1294357"/>
            <a:chExt cx="8044779" cy="508077"/>
          </a:xfrm>
        </p:grpSpPr>
        <p:sp>
          <p:nvSpPr>
            <p:cNvPr id="5165" name="Google Shape;117;p2"/>
            <p:cNvSpPr>
              <a:spLocks noChangeArrowheads="1"/>
            </p:cNvSpPr>
            <p:nvPr/>
          </p:nvSpPr>
          <p:spPr bwMode="auto">
            <a:xfrm rot="10800000" flipH="1">
              <a:off x="1921229" y="1294357"/>
              <a:ext cx="696465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6" name="Google Shape;118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7" name="Google Shape;119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20" name="Google Shape;120;p2"/>
          <p:cNvGrpSpPr>
            <a:grpSpLocks/>
          </p:cNvGrpSpPr>
          <p:nvPr/>
        </p:nvGrpSpPr>
        <p:grpSpPr bwMode="auto">
          <a:xfrm>
            <a:off x="706893" y="2960687"/>
            <a:ext cx="8213171" cy="504825"/>
            <a:chOff x="841108" y="1294358"/>
            <a:chExt cx="7475308" cy="508077"/>
          </a:xfrm>
        </p:grpSpPr>
        <p:sp>
          <p:nvSpPr>
            <p:cNvPr id="5162" name="Google Shape;121;p2"/>
            <p:cNvSpPr>
              <a:spLocks noChangeArrowheads="1"/>
            </p:cNvSpPr>
            <p:nvPr/>
          </p:nvSpPr>
          <p:spPr bwMode="auto">
            <a:xfrm rot="10800000" flipH="1">
              <a:off x="1853290" y="1294358"/>
              <a:ext cx="628418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3" name="Google Shape;122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4" name="Google Shape;123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5124" name="Google Shape;124;p2"/>
          <p:cNvSpPr>
            <a:spLocks noChangeArrowheads="1"/>
          </p:cNvSpPr>
          <p:nvPr/>
        </p:nvSpPr>
        <p:spPr bwMode="auto">
          <a:xfrm>
            <a:off x="1560513" y="1117600"/>
            <a:ext cx="9144000" cy="103188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Google Shape;125;p2"/>
          <p:cNvSpPr>
            <a:spLocks noChangeArrowheads="1"/>
          </p:cNvSpPr>
          <p:nvPr/>
        </p:nvSpPr>
        <p:spPr bwMode="auto">
          <a:xfrm>
            <a:off x="1871663" y="6075363"/>
            <a:ext cx="374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IV</a:t>
            </a:r>
            <a:endParaRPr lang="fr-FR" altLang="fr-FR">
              <a:cs typeface="Calibri" panose="020F0502020204030204" pitchFamily="34" charset="0"/>
            </a:endParaRPr>
          </a:p>
        </p:txBody>
      </p:sp>
      <p:sp>
        <p:nvSpPr>
          <p:cNvPr id="126" name="Google Shape;126;p2"/>
          <p:cNvSpPr>
            <a:spLocks noChangeArrowheads="1"/>
          </p:cNvSpPr>
          <p:nvPr/>
        </p:nvSpPr>
        <p:spPr bwMode="auto">
          <a:xfrm>
            <a:off x="1682351" y="3045070"/>
            <a:ext cx="7191061" cy="3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700" b="1" dirty="0" smtClean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    Cahier </a:t>
            </a:r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de charge, étude de l’existant </a:t>
            </a:r>
            <a:r>
              <a:rPr lang="fr-FR" altLang="fr-FR" sz="1700" b="1" dirty="0" smtClean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, objectifs et gestion du </a:t>
            </a:r>
            <a:r>
              <a:rPr lang="fr-FR" altLang="fr-FR" sz="17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</a:t>
            </a:r>
          </a:p>
        </p:txBody>
      </p:sp>
      <p:sp>
        <p:nvSpPr>
          <p:cNvPr id="127" name="Google Shape;127;p2"/>
          <p:cNvSpPr>
            <a:spLocks noChangeArrowheads="1"/>
          </p:cNvSpPr>
          <p:nvPr/>
        </p:nvSpPr>
        <p:spPr bwMode="auto">
          <a:xfrm>
            <a:off x="1210132" y="29606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grpSp>
        <p:nvGrpSpPr>
          <p:cNvPr id="128" name="Google Shape;128;p2"/>
          <p:cNvGrpSpPr>
            <a:grpSpLocks/>
          </p:cNvGrpSpPr>
          <p:nvPr/>
        </p:nvGrpSpPr>
        <p:grpSpPr bwMode="auto">
          <a:xfrm>
            <a:off x="706894" y="3608386"/>
            <a:ext cx="8054550" cy="504825"/>
            <a:chOff x="841108" y="1294357"/>
            <a:chExt cx="8054302" cy="508077"/>
          </a:xfrm>
        </p:grpSpPr>
        <p:sp>
          <p:nvSpPr>
            <p:cNvPr id="5159" name="Google Shape;129;p2"/>
            <p:cNvSpPr>
              <a:spLocks noChangeArrowheads="1"/>
            </p:cNvSpPr>
            <p:nvPr/>
          </p:nvSpPr>
          <p:spPr bwMode="auto">
            <a:xfrm rot="10800000" flipH="1">
              <a:off x="1921228" y="1294357"/>
              <a:ext cx="6974182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007E39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60" name="Google Shape;130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61" name="Google Shape;131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007E39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32" name="Google Shape;132;p2"/>
          <p:cNvSpPr>
            <a:spLocks noChangeArrowheads="1"/>
          </p:cNvSpPr>
          <p:nvPr/>
        </p:nvSpPr>
        <p:spPr bwMode="auto">
          <a:xfrm>
            <a:off x="1895932" y="3654425"/>
            <a:ext cx="4132262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Analyse et conception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33" name="Google Shape;133;p2"/>
          <p:cNvSpPr>
            <a:spLocks noChangeArrowheads="1"/>
          </p:cNvSpPr>
          <p:nvPr/>
        </p:nvSpPr>
        <p:spPr bwMode="auto">
          <a:xfrm>
            <a:off x="1210132" y="36083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grpSp>
        <p:nvGrpSpPr>
          <p:cNvPr id="134" name="Google Shape;134;p2"/>
          <p:cNvGrpSpPr>
            <a:grpSpLocks/>
          </p:cNvGrpSpPr>
          <p:nvPr/>
        </p:nvGrpSpPr>
        <p:grpSpPr bwMode="auto">
          <a:xfrm>
            <a:off x="706894" y="4257675"/>
            <a:ext cx="8026559" cy="503238"/>
            <a:chOff x="841108" y="1294359"/>
            <a:chExt cx="8026312" cy="508077"/>
          </a:xfrm>
        </p:grpSpPr>
        <p:sp>
          <p:nvSpPr>
            <p:cNvPr id="5156" name="Google Shape;135;p2"/>
            <p:cNvSpPr>
              <a:spLocks noChangeArrowheads="1"/>
            </p:cNvSpPr>
            <p:nvPr/>
          </p:nvSpPr>
          <p:spPr bwMode="auto">
            <a:xfrm rot="10800000" flipH="1">
              <a:off x="1921229" y="1294359"/>
              <a:ext cx="6946191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57" name="Google Shape;136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37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58" name="Google Shape;137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37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8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38" name="Google Shape;138;p2"/>
          <p:cNvSpPr>
            <a:spLocks noChangeArrowheads="1"/>
          </p:cNvSpPr>
          <p:nvPr/>
        </p:nvSpPr>
        <p:spPr bwMode="auto">
          <a:xfrm>
            <a:off x="1887994" y="4316413"/>
            <a:ext cx="5200650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39" name="Google Shape;139;p2"/>
          <p:cNvSpPr>
            <a:spLocks noChangeArrowheads="1"/>
          </p:cNvSpPr>
          <p:nvPr/>
        </p:nvSpPr>
        <p:spPr bwMode="auto">
          <a:xfrm>
            <a:off x="1210132" y="4257675"/>
            <a:ext cx="504825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grpSp>
        <p:nvGrpSpPr>
          <p:cNvPr id="140" name="Google Shape;140;p2"/>
          <p:cNvGrpSpPr>
            <a:grpSpLocks/>
          </p:cNvGrpSpPr>
          <p:nvPr/>
        </p:nvGrpSpPr>
        <p:grpSpPr bwMode="auto">
          <a:xfrm>
            <a:off x="706894" y="4905375"/>
            <a:ext cx="8026558" cy="503238"/>
            <a:chOff x="841108" y="1294359"/>
            <a:chExt cx="8026311" cy="508077"/>
          </a:xfrm>
        </p:grpSpPr>
        <p:sp>
          <p:nvSpPr>
            <p:cNvPr id="5153" name="Google Shape;141;p2"/>
            <p:cNvSpPr>
              <a:spLocks noChangeArrowheads="1"/>
            </p:cNvSpPr>
            <p:nvPr/>
          </p:nvSpPr>
          <p:spPr bwMode="auto">
            <a:xfrm rot="10800000" flipH="1">
              <a:off x="1921228" y="1294359"/>
              <a:ext cx="6946191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5154" name="Google Shape;142;p2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55" name="Google Shape;143;p2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144" name="Google Shape;144;p2"/>
          <p:cNvSpPr>
            <a:spLocks noChangeArrowheads="1"/>
          </p:cNvSpPr>
          <p:nvPr/>
        </p:nvSpPr>
        <p:spPr bwMode="auto">
          <a:xfrm>
            <a:off x="1895932" y="4959350"/>
            <a:ext cx="4171950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Conclusion générale et perspectives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145" name="Google Shape;145;p2"/>
          <p:cNvSpPr>
            <a:spLocks noChangeArrowheads="1"/>
          </p:cNvSpPr>
          <p:nvPr/>
        </p:nvSpPr>
        <p:spPr bwMode="auto">
          <a:xfrm>
            <a:off x="1210132" y="4905375"/>
            <a:ext cx="504825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5137" name="Google Shape;146;p2"/>
          <p:cNvSpPr>
            <a:spLocks noChangeArrowheads="1"/>
          </p:cNvSpPr>
          <p:nvPr/>
        </p:nvSpPr>
        <p:spPr bwMode="auto">
          <a:xfrm>
            <a:off x="5732463" y="1789113"/>
            <a:ext cx="5003800" cy="1031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2800">
              <a:solidFill>
                <a:srgbClr val="36C41E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138" name="Google Shape;147;p2"/>
          <p:cNvSpPr>
            <a:spLocks noChangeArrowheads="1"/>
          </p:cNvSpPr>
          <p:nvPr/>
        </p:nvSpPr>
        <p:spPr bwMode="auto">
          <a:xfrm flipH="1">
            <a:off x="8688388" y="976313"/>
            <a:ext cx="25209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4200" b="1" dirty="0">
                <a:solidFill>
                  <a:srgbClr val="7030A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PLAN</a:t>
            </a:r>
            <a:endParaRPr lang="fr-FR" altLang="fr-FR" b="1" dirty="0">
              <a:solidFill>
                <a:srgbClr val="7030A0"/>
              </a:solidFill>
            </a:endParaRPr>
          </a:p>
        </p:txBody>
      </p:sp>
      <p:sp>
        <p:nvSpPr>
          <p:cNvPr id="148" name="Google Shape;148;p2"/>
          <p:cNvSpPr>
            <a:spLocks noChangeArrowheads="1"/>
          </p:cNvSpPr>
          <p:nvPr/>
        </p:nvSpPr>
        <p:spPr bwMode="auto">
          <a:xfrm>
            <a:off x="1210132" y="2319338"/>
            <a:ext cx="51117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149" name="Google Shape;149;p2"/>
          <p:cNvSpPr>
            <a:spLocks noChangeArrowheads="1"/>
          </p:cNvSpPr>
          <p:nvPr/>
        </p:nvSpPr>
        <p:spPr bwMode="auto">
          <a:xfrm>
            <a:off x="1895931" y="2366963"/>
            <a:ext cx="6585595" cy="36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800" b="1" dirty="0" smtClean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Introduction générale et contexte </a:t>
            </a:r>
            <a:r>
              <a:rPr lang="fr-FR" altLang="fr-FR" sz="18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général du projet</a:t>
            </a:r>
            <a:endParaRPr lang="fr-FR" altLang="fr-FR" sz="1800" dirty="0">
              <a:solidFill>
                <a:srgbClr val="007E39"/>
              </a:solidFill>
            </a:endParaRPr>
          </a:p>
        </p:txBody>
      </p:sp>
      <p:sp>
        <p:nvSpPr>
          <p:cNvPr id="5141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5142" name="Google Shape;159;p2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49" name="Google Shape;836;p4"/>
          <p:cNvSpPr>
            <a:spLocks noChangeArrowheads="1"/>
          </p:cNvSpPr>
          <p:nvPr/>
        </p:nvSpPr>
        <p:spPr bwMode="auto">
          <a:xfrm rot="10800000" flipH="1">
            <a:off x="0" y="6596063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50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5151" name="Google Shape;944;p6"/>
          <p:cNvSpPr txBox="1">
            <a:spLocks/>
          </p:cNvSpPr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52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sz="1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227CE4-F824-08A0-1395-6A17E6AA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4" y="3006793"/>
            <a:ext cx="436796" cy="436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088EDCA-B47B-AD33-2544-C946447C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92" y="4916510"/>
            <a:ext cx="496203" cy="4962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519D64-A6B5-E861-D3A1-63036EB21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41" y="4284591"/>
            <a:ext cx="503240" cy="5032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452890-FABB-1A09-7B8A-07853CF76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3" y="3625927"/>
            <a:ext cx="454042" cy="4540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9794B3-6684-6CF0-60EF-1811872CF9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50"/>
          <a:stretch/>
        </p:blipFill>
        <p:spPr>
          <a:xfrm>
            <a:off x="608962" y="2319338"/>
            <a:ext cx="446510" cy="5225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CA334D-B6C9-ACA5-8FD3-771FC65B5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9942" y="2509182"/>
            <a:ext cx="2294851" cy="28502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126" grpId="0"/>
      <p:bldP spid="127" grpId="0" animBg="1"/>
      <p:bldP spid="132" grpId="0"/>
      <p:bldP spid="133" grpId="0" animBg="1"/>
      <p:bldP spid="138" grpId="0"/>
      <p:bldP spid="139" grpId="0" animBg="1"/>
      <p:bldP spid="144" grpId="0"/>
      <p:bldP spid="145" grpId="0" animBg="1"/>
      <p:bldP spid="5137" grpId="0" animBg="1"/>
      <p:bldP spid="5138" grpId="0"/>
      <p:bldP spid="148" grpId="0" animBg="1"/>
      <p:bldP spid="1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51;p3"/>
          <p:cNvSpPr>
            <a:spLocks noChangeArrowheads="1"/>
          </p:cNvSpPr>
          <p:nvPr/>
        </p:nvSpPr>
        <p:spPr bwMode="auto">
          <a:xfrm>
            <a:off x="9552753" y="247408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 dirty="0"/>
          </a:p>
        </p:txBody>
      </p:sp>
      <p:sp>
        <p:nvSpPr>
          <p:cNvPr id="7176" name="Google Shape;752;p3"/>
          <p:cNvSpPr>
            <a:spLocks noChangeArrowheads="1"/>
          </p:cNvSpPr>
          <p:nvPr/>
        </p:nvSpPr>
        <p:spPr bwMode="auto">
          <a:xfrm>
            <a:off x="10179203" y="24740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 dirty="0"/>
          </a:p>
        </p:txBody>
      </p:sp>
      <p:sp>
        <p:nvSpPr>
          <p:cNvPr id="7177" name="Google Shape;753;p3"/>
          <p:cNvSpPr>
            <a:spLocks noChangeArrowheads="1"/>
          </p:cNvSpPr>
          <p:nvPr/>
        </p:nvSpPr>
        <p:spPr bwMode="auto">
          <a:xfrm>
            <a:off x="10735775" y="23733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 dirty="0"/>
          </a:p>
        </p:txBody>
      </p:sp>
      <p:grpSp>
        <p:nvGrpSpPr>
          <p:cNvPr id="7178" name="Google Shape;754;p3"/>
          <p:cNvGrpSpPr>
            <a:grpSpLocks/>
          </p:cNvGrpSpPr>
          <p:nvPr/>
        </p:nvGrpSpPr>
        <p:grpSpPr bwMode="auto">
          <a:xfrm>
            <a:off x="1511300" y="241300"/>
            <a:ext cx="8061172" cy="503238"/>
            <a:chOff x="841108" y="1294357"/>
            <a:chExt cx="7475309" cy="508077"/>
          </a:xfrm>
        </p:grpSpPr>
        <p:sp>
          <p:nvSpPr>
            <p:cNvPr id="7199" name="Google Shape;755;p3"/>
            <p:cNvSpPr>
              <a:spLocks noChangeArrowheads="1"/>
            </p:cNvSpPr>
            <p:nvPr/>
          </p:nvSpPr>
          <p:spPr bwMode="auto"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 dirty="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7200" name="Google Shape;756;p3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7201" name="Google Shape;757;p3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7179" name="Google Shape;758;p3"/>
          <p:cNvSpPr>
            <a:spLocks noChangeArrowheads="1"/>
          </p:cNvSpPr>
          <p:nvPr/>
        </p:nvSpPr>
        <p:spPr bwMode="auto">
          <a:xfrm>
            <a:off x="1456225" y="238125"/>
            <a:ext cx="458787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7180" name="Google Shape;759;p3"/>
          <p:cNvSpPr>
            <a:spLocks noChangeArrowheads="1"/>
          </p:cNvSpPr>
          <p:nvPr/>
        </p:nvSpPr>
        <p:spPr bwMode="auto">
          <a:xfrm>
            <a:off x="2104870" y="22725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 dirty="0"/>
          </a:p>
        </p:txBody>
      </p:sp>
      <p:sp>
        <p:nvSpPr>
          <p:cNvPr id="7181" name="Google Shape;760;p3"/>
          <p:cNvSpPr>
            <a:spLocks noChangeArrowheads="1"/>
          </p:cNvSpPr>
          <p:nvPr/>
        </p:nvSpPr>
        <p:spPr bwMode="auto">
          <a:xfrm>
            <a:off x="2642487" y="281889"/>
            <a:ext cx="6916149" cy="6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Cahier de charge, étude de l’existant et objectifs du projet</a:t>
            </a:r>
          </a:p>
          <a:p>
            <a:pPr eaLnBrk="1" hangingPunct="1"/>
            <a:endParaRPr lang="fr-FR" altLang="fr-FR" dirty="0"/>
          </a:p>
        </p:txBody>
      </p:sp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Google Shape;836;p4"/>
          <p:cNvSpPr>
            <a:spLocks noChangeArrowheads="1"/>
          </p:cNvSpPr>
          <p:nvPr/>
        </p:nvSpPr>
        <p:spPr bwMode="auto">
          <a:xfrm rot="10800000" flipH="1">
            <a:off x="0" y="6624638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95" name="Google Shape;159;p2"/>
          <p:cNvSpPr txBox="1">
            <a:spLocks/>
          </p:cNvSpPr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5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sz="1200" dirty="0"/>
          </a:p>
        </p:txBody>
      </p:sp>
      <p:sp>
        <p:nvSpPr>
          <p:cNvPr id="19" name="Google Shape;746;p3">
            <a:extLst>
              <a:ext uri="{FF2B5EF4-FFF2-40B4-BE49-F238E27FC236}">
                <a16:creationId xmlns:a16="http://schemas.microsoft.com/office/drawing/2014/main" id="{35D0483B-C292-6387-3BCF-0BF2FC98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884" y="1039121"/>
            <a:ext cx="1623660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2" name="Google Shape;749;p3">
            <a:extLst>
              <a:ext uri="{FF2B5EF4-FFF2-40B4-BE49-F238E27FC236}">
                <a16:creationId xmlns:a16="http://schemas.microsoft.com/office/drawing/2014/main" id="{A5B50301-C7A9-A463-2A17-9AF6B7DD42C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48697" y="865653"/>
            <a:ext cx="195262" cy="920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00206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" name="Google Shape;763;p3">
            <a:extLst>
              <a:ext uri="{FF2B5EF4-FFF2-40B4-BE49-F238E27FC236}">
                <a16:creationId xmlns:a16="http://schemas.microsoft.com/office/drawing/2014/main" id="{14E495AC-5265-39F0-25BD-2C68E4E4C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372" y="1051933"/>
            <a:ext cx="1331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Problématique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24" name="Google Shape;765;p3">
            <a:extLst>
              <a:ext uri="{FF2B5EF4-FFF2-40B4-BE49-F238E27FC236}">
                <a16:creationId xmlns:a16="http://schemas.microsoft.com/office/drawing/2014/main" id="{09473F5E-F447-BA98-E528-CAF133DCC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265" y="1042533"/>
            <a:ext cx="1393825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 dirty="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5" name="Google Shape;817;p3">
            <a:extLst>
              <a:ext uri="{FF2B5EF4-FFF2-40B4-BE49-F238E27FC236}">
                <a16:creationId xmlns:a16="http://schemas.microsoft.com/office/drawing/2014/main" id="{CE89A29D-B4AC-3423-358A-E101526C6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181" y="1080509"/>
            <a:ext cx="13731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Objectifs</a:t>
            </a:r>
            <a:endParaRPr lang="fr-FR" alt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8AC5AC4-0BA8-4112-4854-7DA643E3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32" y="1372609"/>
            <a:ext cx="3839144" cy="34446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C372F57-B2CD-3F44-A573-13DEF6E75166}"/>
              </a:ext>
            </a:extLst>
          </p:cNvPr>
          <p:cNvSpPr txBox="1"/>
          <p:nvPr/>
        </p:nvSpPr>
        <p:spPr>
          <a:xfrm>
            <a:off x="9022009" y="4817287"/>
            <a:ext cx="263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latin typeface="Cambria" panose="02040503050406030204" pitchFamily="18" charset="0"/>
                <a:ea typeface="Cambria" panose="02040503050406030204" pitchFamily="18" charset="0"/>
              </a:rPr>
              <a:t>Gestion Inefficace du Volume de Candidatures</a:t>
            </a:r>
            <a:endParaRPr lang="fr-MA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AD7952C-6756-67F0-1C51-81F1B1AA8025}"/>
              </a:ext>
            </a:extLst>
          </p:cNvPr>
          <p:cNvSpPr txBox="1"/>
          <p:nvPr/>
        </p:nvSpPr>
        <p:spPr>
          <a:xfrm>
            <a:off x="567007" y="4909761"/>
            <a:ext cx="36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latin typeface="Cambria" panose="02040503050406030204" pitchFamily="18" charset="0"/>
                <a:ea typeface="Cambria" panose="02040503050406030204" pitchFamily="18" charset="0"/>
              </a:rPr>
              <a:t>Charge de Travail Manuelle Élevée</a:t>
            </a:r>
            <a:endParaRPr lang="fr-MA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82B6B32-53A2-02C7-9993-13A76138A020}"/>
              </a:ext>
            </a:extLst>
          </p:cNvPr>
          <p:cNvSpPr txBox="1"/>
          <p:nvPr/>
        </p:nvSpPr>
        <p:spPr>
          <a:xfrm>
            <a:off x="5153891" y="4894372"/>
            <a:ext cx="183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b="1" dirty="0">
                <a:latin typeface="Cambria" panose="02040503050406030204" pitchFamily="18" charset="0"/>
                <a:ea typeface="Cambria" panose="02040503050406030204" pitchFamily="18" charset="0"/>
              </a:rPr>
              <a:t>Risques </a:t>
            </a:r>
            <a:r>
              <a:rPr lang="fr-CA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d'Erreur</a:t>
            </a:r>
            <a:endParaRPr lang="fr-MA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4600CD-001B-5A09-150C-8F584907C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43" y="2090699"/>
            <a:ext cx="3781862" cy="27265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523A6B-98B5-5AD6-CB96-8FA6E1488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9" y="1812718"/>
            <a:ext cx="3119753" cy="31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63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51;p3"/>
          <p:cNvSpPr>
            <a:spLocks noChangeArrowheads="1"/>
          </p:cNvSpPr>
          <p:nvPr/>
        </p:nvSpPr>
        <p:spPr bwMode="auto">
          <a:xfrm>
            <a:off x="9817539" y="246063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 dirty="0"/>
          </a:p>
        </p:txBody>
      </p:sp>
      <p:sp>
        <p:nvSpPr>
          <p:cNvPr id="7176" name="Google Shape;752;p3"/>
          <p:cNvSpPr>
            <a:spLocks noChangeArrowheads="1"/>
          </p:cNvSpPr>
          <p:nvPr/>
        </p:nvSpPr>
        <p:spPr bwMode="auto">
          <a:xfrm>
            <a:off x="10447338" y="250825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 dirty="0"/>
          </a:p>
        </p:txBody>
      </p:sp>
      <p:sp>
        <p:nvSpPr>
          <p:cNvPr id="7177" name="Google Shape;753;p3"/>
          <p:cNvSpPr>
            <a:spLocks noChangeArrowheads="1"/>
          </p:cNvSpPr>
          <p:nvPr/>
        </p:nvSpPr>
        <p:spPr bwMode="auto">
          <a:xfrm>
            <a:off x="11023600" y="238125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grpSp>
        <p:nvGrpSpPr>
          <p:cNvPr id="7178" name="Google Shape;754;p3"/>
          <p:cNvGrpSpPr>
            <a:grpSpLocks/>
          </p:cNvGrpSpPr>
          <p:nvPr/>
        </p:nvGrpSpPr>
        <p:grpSpPr bwMode="auto">
          <a:xfrm>
            <a:off x="1511299" y="241300"/>
            <a:ext cx="8270081" cy="503238"/>
            <a:chOff x="841108" y="1294357"/>
            <a:chExt cx="7475309" cy="508077"/>
          </a:xfrm>
        </p:grpSpPr>
        <p:sp>
          <p:nvSpPr>
            <p:cNvPr id="7199" name="Google Shape;755;p3"/>
            <p:cNvSpPr>
              <a:spLocks noChangeArrowheads="1"/>
            </p:cNvSpPr>
            <p:nvPr/>
          </p:nvSpPr>
          <p:spPr bwMode="auto">
            <a:xfrm rot="10800000" flipH="1">
              <a:off x="1833138" y="1294357"/>
              <a:ext cx="6483278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 dirty="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7200" name="Google Shape;756;p3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7201" name="Google Shape;757;p3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7179" name="Google Shape;758;p3"/>
          <p:cNvSpPr>
            <a:spLocks noChangeArrowheads="1"/>
          </p:cNvSpPr>
          <p:nvPr/>
        </p:nvSpPr>
        <p:spPr bwMode="auto">
          <a:xfrm>
            <a:off x="1574542" y="24765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 dirty="0"/>
          </a:p>
        </p:txBody>
      </p:sp>
      <p:sp>
        <p:nvSpPr>
          <p:cNvPr id="7180" name="Google Shape;759;p3"/>
          <p:cNvSpPr>
            <a:spLocks noChangeArrowheads="1"/>
          </p:cNvSpPr>
          <p:nvPr/>
        </p:nvSpPr>
        <p:spPr bwMode="auto">
          <a:xfrm>
            <a:off x="2122842" y="236538"/>
            <a:ext cx="504825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7181" name="Google Shape;760;p3"/>
          <p:cNvSpPr>
            <a:spLocks noChangeArrowheads="1"/>
          </p:cNvSpPr>
          <p:nvPr/>
        </p:nvSpPr>
        <p:spPr bwMode="auto">
          <a:xfrm>
            <a:off x="2787827" y="298450"/>
            <a:ext cx="6921323" cy="6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Cahier de charge, étude de l’existant et objectifs du projet</a:t>
            </a:r>
          </a:p>
          <a:p>
            <a:pPr eaLnBrk="1" hangingPunct="1"/>
            <a:endParaRPr lang="fr-FR" altLang="fr-FR" dirty="0"/>
          </a:p>
        </p:txBody>
      </p:sp>
      <p:sp>
        <p:nvSpPr>
          <p:cNvPr id="7182" name="Google Shape;762;p3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88" name="Google Shape;819;p3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3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3" name="Google Shape;836;p4"/>
          <p:cNvSpPr>
            <a:spLocks noChangeArrowheads="1"/>
          </p:cNvSpPr>
          <p:nvPr/>
        </p:nvSpPr>
        <p:spPr bwMode="auto">
          <a:xfrm rot="10800000" flipH="1">
            <a:off x="0" y="6637159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/>
          <a:p>
            <a:pPr eaLnBrk="1" hangingPunct="1">
              <a:buClr>
                <a:srgbClr val="000000"/>
              </a:buClr>
              <a:buFont typeface="Arial" panose="020B0604020202020204" pitchFamily="34" charset="0"/>
            </a:pPr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4" name="Google Shape;152;p2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95" name="Google Shape;159;p2"/>
          <p:cNvSpPr txBox="1">
            <a:spLocks/>
          </p:cNvSpPr>
          <p:nvPr/>
        </p:nvSpPr>
        <p:spPr bwMode="auto">
          <a:xfrm>
            <a:off x="4554538" y="659447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96" name="Google Shape;918;p6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7198" name="Google Shape;945;p6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sz="1200" dirty="0"/>
          </a:p>
        </p:txBody>
      </p:sp>
      <p:sp>
        <p:nvSpPr>
          <p:cNvPr id="29" name="Google Shape;747;p3">
            <a:extLst>
              <a:ext uri="{FF2B5EF4-FFF2-40B4-BE49-F238E27FC236}">
                <a16:creationId xmlns:a16="http://schemas.microsoft.com/office/drawing/2014/main" id="{6C85501A-2F40-0C29-E954-C8F6662C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952" y="1029594"/>
            <a:ext cx="1587500" cy="4603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1" name="Google Shape;749;p3">
            <a:extLst>
              <a:ext uri="{FF2B5EF4-FFF2-40B4-BE49-F238E27FC236}">
                <a16:creationId xmlns:a16="http://schemas.microsoft.com/office/drawing/2014/main" id="{AE30AD1D-5BAD-38C4-7DDB-B7FF361B1AB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447140" y="819924"/>
            <a:ext cx="195262" cy="920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00206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2" name="Google Shape;763;p3">
            <a:extLst>
              <a:ext uri="{FF2B5EF4-FFF2-40B4-BE49-F238E27FC236}">
                <a16:creationId xmlns:a16="http://schemas.microsoft.com/office/drawing/2014/main" id="{1EFF0080-1860-819E-FACD-10D2BAAA2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540" y="1083569"/>
            <a:ext cx="13319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b="1" dirty="0">
                <a:solidFill>
                  <a:srgbClr val="BFBFB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Problématique</a:t>
            </a:r>
            <a:endParaRPr lang="fr-FR" altLang="fr-FR" dirty="0"/>
          </a:p>
        </p:txBody>
      </p:sp>
      <p:sp>
        <p:nvSpPr>
          <p:cNvPr id="33" name="Google Shape;765;p3">
            <a:extLst>
              <a:ext uri="{FF2B5EF4-FFF2-40B4-BE49-F238E27FC236}">
                <a16:creationId xmlns:a16="http://schemas.microsoft.com/office/drawing/2014/main" id="{DF50EE66-9C43-35C9-78F7-43DCAF26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452" y="1029912"/>
            <a:ext cx="117633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4" name="Google Shape;817;p3">
            <a:extLst>
              <a:ext uri="{FF2B5EF4-FFF2-40B4-BE49-F238E27FC236}">
                <a16:creationId xmlns:a16="http://schemas.microsoft.com/office/drawing/2014/main" id="{60A9CA15-ECB2-6809-C21E-5F3F76690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177" y="1083569"/>
            <a:ext cx="13731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Objectifs</a:t>
            </a:r>
            <a:endParaRPr lang="fr-FR" altLang="fr-FR" dirty="0">
              <a:solidFill>
                <a:srgbClr val="FF0000"/>
              </a:solidFill>
            </a:endParaRPr>
          </a:p>
        </p:txBody>
      </p:sp>
      <p:cxnSp>
        <p:nvCxnSpPr>
          <p:cNvPr id="3" name="Google Shape;352;p28">
            <a:extLst>
              <a:ext uri="{FF2B5EF4-FFF2-40B4-BE49-F238E27FC236}">
                <a16:creationId xmlns:a16="http://schemas.microsoft.com/office/drawing/2014/main" id="{D3AEF69A-BBBC-6286-066F-58AD4ECF1187}"/>
              </a:ext>
            </a:extLst>
          </p:cNvPr>
          <p:cNvCxnSpPr>
            <a:cxnSpLocks/>
          </p:cNvCxnSpPr>
          <p:nvPr/>
        </p:nvCxnSpPr>
        <p:spPr>
          <a:xfrm>
            <a:off x="3322240" y="2765082"/>
            <a:ext cx="2464595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oogle Shape;352;p28">
            <a:extLst>
              <a:ext uri="{FF2B5EF4-FFF2-40B4-BE49-F238E27FC236}">
                <a16:creationId xmlns:a16="http://schemas.microsoft.com/office/drawing/2014/main" id="{B18A9912-195B-E865-A0D8-02E86B485007}"/>
              </a:ext>
            </a:extLst>
          </p:cNvPr>
          <p:cNvCxnSpPr>
            <a:cxnSpLocks/>
          </p:cNvCxnSpPr>
          <p:nvPr/>
        </p:nvCxnSpPr>
        <p:spPr>
          <a:xfrm flipV="1">
            <a:off x="6757388" y="2790454"/>
            <a:ext cx="2094432" cy="466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oogle Shape;352;p28">
            <a:extLst>
              <a:ext uri="{FF2B5EF4-FFF2-40B4-BE49-F238E27FC236}">
                <a16:creationId xmlns:a16="http://schemas.microsoft.com/office/drawing/2014/main" id="{1388825E-A3B4-EAB3-127D-3C42D1B11EDA}"/>
              </a:ext>
            </a:extLst>
          </p:cNvPr>
          <p:cNvCxnSpPr>
            <a:cxnSpLocks/>
          </p:cNvCxnSpPr>
          <p:nvPr/>
        </p:nvCxnSpPr>
        <p:spPr>
          <a:xfrm>
            <a:off x="6126575" y="3763010"/>
            <a:ext cx="0" cy="81168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2A643CA3-65DF-E376-6C46-B0B2D337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13" y="4671609"/>
            <a:ext cx="4341746" cy="18119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9180A2-43B2-F848-D813-C90052C50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86" y="1517217"/>
            <a:ext cx="2687052" cy="26870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49D1A9-D665-FD1A-4415-F749D9D55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" y="1127407"/>
            <a:ext cx="3134566" cy="32753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6D3C77F-9EE4-C0D0-04EA-654FA7E8F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54" y="1160669"/>
            <a:ext cx="3090199" cy="309079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1273;p15"/>
          <p:cNvSpPr>
            <a:spLocks noChangeArrowheads="1"/>
          </p:cNvSpPr>
          <p:nvPr/>
        </p:nvSpPr>
        <p:spPr bwMode="auto">
          <a:xfrm rot="10800000" flipH="1">
            <a:off x="0" y="6637159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55" name="Google Shape;1274;p15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23556" name="Google Shape;1284;p15"/>
          <p:cNvGrpSpPr>
            <a:grpSpLocks/>
          </p:cNvGrpSpPr>
          <p:nvPr/>
        </p:nvGrpSpPr>
        <p:grpSpPr bwMode="auto">
          <a:xfrm>
            <a:off x="2001838" y="234950"/>
            <a:ext cx="7475537" cy="504825"/>
            <a:chOff x="841108" y="1294358"/>
            <a:chExt cx="7475308" cy="508077"/>
          </a:xfrm>
        </p:grpSpPr>
        <p:sp>
          <p:nvSpPr>
            <p:cNvPr id="23584" name="Google Shape;1285;p15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3585" name="Google Shape;1286;p15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586" name="Google Shape;1287;p15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3557" name="Google Shape;1288;p15"/>
          <p:cNvSpPr>
            <a:spLocks noChangeArrowheads="1"/>
          </p:cNvSpPr>
          <p:nvPr/>
        </p:nvSpPr>
        <p:spPr bwMode="auto">
          <a:xfrm>
            <a:off x="322262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23558" name="Google Shape;1289;p15"/>
          <p:cNvSpPr>
            <a:spLocks noChangeArrowheads="1"/>
          </p:cNvSpPr>
          <p:nvPr/>
        </p:nvSpPr>
        <p:spPr bwMode="auto">
          <a:xfrm>
            <a:off x="9297988" y="225425"/>
            <a:ext cx="503237" cy="503238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23559" name="Google Shape;1290;p15"/>
          <p:cNvSpPr>
            <a:spLocks noChangeArrowheads="1"/>
          </p:cNvSpPr>
          <p:nvPr/>
        </p:nvSpPr>
        <p:spPr bwMode="auto">
          <a:xfrm>
            <a:off x="9872663" y="220663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23560" name="Google Shape;1291;p15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23561" name="Google Shape;1292;p15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23562" name="Google Shape;1293;p15"/>
          <p:cNvSpPr>
            <a:spLocks noChangeArrowheads="1"/>
          </p:cNvSpPr>
          <p:nvPr/>
        </p:nvSpPr>
        <p:spPr bwMode="auto">
          <a:xfrm>
            <a:off x="3733799" y="284163"/>
            <a:ext cx="5634136" cy="33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600" b="1" dirty="0" smtClean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Cahier de charge, étude de l’existant et objectifs du projet</a:t>
            </a:r>
            <a:endParaRPr lang="fr-FR" altLang="fr-FR" sz="1600" b="1" dirty="0">
              <a:solidFill>
                <a:srgbClr val="007E39"/>
              </a:solidFill>
              <a:latin typeface="Cambria" panose="02040503050406030204" pitchFamily="18" charset="0"/>
              <a:sym typeface="Cambria" panose="02040503050406030204" pitchFamily="18" charset="0"/>
            </a:endParaRPr>
          </a:p>
        </p:txBody>
      </p:sp>
      <p:sp>
        <p:nvSpPr>
          <p:cNvPr id="23564" name="Google Shape;1295;p15"/>
          <p:cNvSpPr>
            <a:spLocks noChangeArrowheads="1"/>
          </p:cNvSpPr>
          <p:nvPr/>
        </p:nvSpPr>
        <p:spPr bwMode="auto">
          <a:xfrm>
            <a:off x="5961063" y="1027982"/>
            <a:ext cx="1411288" cy="46038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565" name="Google Shape;1296;p15"/>
          <p:cNvSpPr txBox="1">
            <a:spLocks noChangeArrowheads="1"/>
          </p:cNvSpPr>
          <p:nvPr/>
        </p:nvSpPr>
        <p:spPr bwMode="auto">
          <a:xfrm>
            <a:off x="4588669" y="1100047"/>
            <a:ext cx="1550987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CA" altLang="fr-FR" sz="1300" b="1" dirty="0" smtClean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Kanban</a:t>
            </a:r>
            <a:endParaRPr lang="fr-FR" altLang="fr-FR" sz="1300" b="1" dirty="0">
              <a:solidFill>
                <a:srgbClr val="EC3A3B"/>
              </a:solidFill>
              <a:latin typeface="Cambria" panose="02040503050406030204" pitchFamily="18" charset="0"/>
            </a:endParaRPr>
          </a:p>
        </p:txBody>
      </p:sp>
      <p:sp>
        <p:nvSpPr>
          <p:cNvPr id="23568" name="Google Shape;1301;p15"/>
          <p:cNvSpPr>
            <a:spLocks noChangeArrowheads="1"/>
          </p:cNvSpPr>
          <p:nvPr/>
        </p:nvSpPr>
        <p:spPr bwMode="auto">
          <a:xfrm>
            <a:off x="4699001" y="1027983"/>
            <a:ext cx="1262062" cy="46037"/>
          </a:xfrm>
          <a:prstGeom prst="rect">
            <a:avLst/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302" name="Google Shape;1302;p15"/>
          <p:cNvSpPr txBox="1"/>
          <p:nvPr/>
        </p:nvSpPr>
        <p:spPr>
          <a:xfrm>
            <a:off x="6008688" y="1079499"/>
            <a:ext cx="1373188" cy="29234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fr-FR" sz="1300" b="1" kern="0" dirty="0" smtClean="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kern="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0" name="Google Shape;1303;p15"/>
          <p:cNvSpPr>
            <a:spLocks noChangeArrowheads="1"/>
          </p:cNvSpPr>
          <p:nvPr/>
        </p:nvSpPr>
        <p:spPr bwMode="auto">
          <a:xfrm rot="10800000" flipH="1">
            <a:off x="5265738" y="848595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23571" name="Google Shape;1304;p15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7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72" name="Google Shape;1305;p15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2BD752-8F80-727B-3C5E-58ED5F5B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0649"/>
            <a:ext cx="9521371" cy="49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8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1273;p15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55" name="Google Shape;1274;p15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23556" name="Google Shape;1284;p15"/>
          <p:cNvGrpSpPr>
            <a:grpSpLocks/>
          </p:cNvGrpSpPr>
          <p:nvPr/>
        </p:nvGrpSpPr>
        <p:grpSpPr bwMode="auto">
          <a:xfrm>
            <a:off x="2001838" y="234950"/>
            <a:ext cx="7475537" cy="504825"/>
            <a:chOff x="841108" y="1294358"/>
            <a:chExt cx="7475308" cy="508077"/>
          </a:xfrm>
        </p:grpSpPr>
        <p:sp>
          <p:nvSpPr>
            <p:cNvPr id="23584" name="Google Shape;1285;p15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217925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23585" name="Google Shape;1286;p15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23586" name="Google Shape;1287;p15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23557" name="Google Shape;1288;p15"/>
          <p:cNvSpPr>
            <a:spLocks noChangeArrowheads="1"/>
          </p:cNvSpPr>
          <p:nvPr/>
        </p:nvSpPr>
        <p:spPr bwMode="auto">
          <a:xfrm>
            <a:off x="322262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23558" name="Google Shape;1289;p15"/>
          <p:cNvSpPr>
            <a:spLocks noChangeArrowheads="1"/>
          </p:cNvSpPr>
          <p:nvPr/>
        </p:nvSpPr>
        <p:spPr bwMode="auto">
          <a:xfrm>
            <a:off x="9297988" y="225425"/>
            <a:ext cx="503237" cy="503238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23559" name="Google Shape;1290;p15"/>
          <p:cNvSpPr>
            <a:spLocks noChangeArrowheads="1"/>
          </p:cNvSpPr>
          <p:nvPr/>
        </p:nvSpPr>
        <p:spPr bwMode="auto">
          <a:xfrm>
            <a:off x="9872663" y="220663"/>
            <a:ext cx="504825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23560" name="Google Shape;1291;p15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23561" name="Google Shape;1292;p15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23562" name="Google Shape;1293;p15"/>
          <p:cNvSpPr>
            <a:spLocks noChangeArrowheads="1"/>
          </p:cNvSpPr>
          <p:nvPr/>
        </p:nvSpPr>
        <p:spPr bwMode="auto">
          <a:xfrm>
            <a:off x="3733800" y="284163"/>
            <a:ext cx="413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Analyse et Conception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23571" name="Google Shape;1304;p15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10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72" name="Google Shape;1305;p15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295;p15">
            <a:extLst>
              <a:ext uri="{FF2B5EF4-FFF2-40B4-BE49-F238E27FC236}">
                <a16:creationId xmlns:a16="http://schemas.microsoft.com/office/drawing/2014/main" id="{748F96B7-0875-F30D-F396-93E7E74F0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3" y="1068794"/>
            <a:ext cx="1411288" cy="460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296;p15">
            <a:extLst>
              <a:ext uri="{FF2B5EF4-FFF2-40B4-BE49-F238E27FC236}">
                <a16:creationId xmlns:a16="http://schemas.microsoft.com/office/drawing/2014/main" id="{746B70E9-D169-F5F4-24E4-33D8C5650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1120311"/>
            <a:ext cx="1550987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Kanban</a:t>
            </a:r>
            <a:endParaRPr lang="fr-FR" altLang="fr-FR" sz="1300" b="1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Google Shape;1301;p15">
            <a:extLst>
              <a:ext uri="{FF2B5EF4-FFF2-40B4-BE49-F238E27FC236}">
                <a16:creationId xmlns:a16="http://schemas.microsoft.com/office/drawing/2014/main" id="{BCDB857D-737E-1AEC-1A55-7BBEEADC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1" y="1068795"/>
            <a:ext cx="1262062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7" name="Google Shape;1302;p15">
            <a:extLst>
              <a:ext uri="{FF2B5EF4-FFF2-40B4-BE49-F238E27FC236}">
                <a16:creationId xmlns:a16="http://schemas.microsoft.com/office/drawing/2014/main" id="{95ABCCE2-FAF6-BE03-A7FB-A1AD73EDB88C}"/>
              </a:ext>
            </a:extLst>
          </p:cNvPr>
          <p:cNvSpPr txBox="1"/>
          <p:nvPr/>
        </p:nvSpPr>
        <p:spPr>
          <a:xfrm>
            <a:off x="6008688" y="1120311"/>
            <a:ext cx="1373188" cy="29234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fr-FR" sz="1300" b="1" kern="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Conception</a:t>
            </a:r>
            <a:endParaRPr kern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03;p15">
            <a:extLst>
              <a:ext uri="{FF2B5EF4-FFF2-40B4-BE49-F238E27FC236}">
                <a16:creationId xmlns:a16="http://schemas.microsoft.com/office/drawing/2014/main" id="{006C33ED-719C-4593-E606-5A9CE6EEECF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96857" y="903290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0E49FF-9191-3F7C-265B-C9F54C09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10" y="1793193"/>
            <a:ext cx="9378105" cy="46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3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3795" name="Google Shape;1444;p20"/>
          <p:cNvGrpSpPr>
            <a:grpSpLocks/>
          </p:cNvGrpSpPr>
          <p:nvPr/>
        </p:nvGrpSpPr>
        <p:grpSpPr bwMode="auto">
          <a:xfrm>
            <a:off x="3099577" y="249238"/>
            <a:ext cx="7473950" cy="503237"/>
            <a:chOff x="841108" y="1294358"/>
            <a:chExt cx="7475308" cy="508077"/>
          </a:xfrm>
        </p:grpSpPr>
        <p:sp>
          <p:nvSpPr>
            <p:cNvPr id="33820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3821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3822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3796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3797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3798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3799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3800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3801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3803" name="Google Shape;1461;p20"/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4" name="Google Shape;1463;p20"/>
          <p:cNvSpPr>
            <a:spLocks noChangeArrowheads="1"/>
          </p:cNvSpPr>
          <p:nvPr/>
        </p:nvSpPr>
        <p:spPr bwMode="auto">
          <a:xfrm>
            <a:off x="6218238" y="958322"/>
            <a:ext cx="1947862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5" name="Google Shape;1464;p20"/>
          <p:cNvSpPr>
            <a:spLocks noChangeArrowheads="1"/>
          </p:cNvSpPr>
          <p:nvPr/>
        </p:nvSpPr>
        <p:spPr bwMode="auto">
          <a:xfrm rot="10800000" flipH="1">
            <a:off x="5186363" y="796956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3806" name="Google Shape;1465;p20"/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33807" name="Google Shape;1467;p20"/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809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17</a:t>
            </a:r>
            <a:endParaRPr lang="fr-FR" altLang="fr-FR" sz="120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0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ENSAJ 2021-2022</a:t>
            </a:r>
            <a:endParaRPr lang="fr-FR" altLang="fr-FR"/>
          </a:p>
        </p:txBody>
      </p:sp>
      <p:sp>
        <p:nvSpPr>
          <p:cNvPr id="33816" name="Google Shape;836;p4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7" name="Google Shape;837;p4"/>
          <p:cNvSpPr txBox="1">
            <a:spLocks noChangeArrowheads="1"/>
          </p:cNvSpPr>
          <p:nvPr/>
        </p:nvSpPr>
        <p:spPr bwMode="auto">
          <a:xfrm>
            <a:off x="1524000" y="6594475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sp>
        <p:nvSpPr>
          <p:cNvPr id="33818" name="Google Shape;1338;p16"/>
          <p:cNvSpPr txBox="1">
            <a:spLocks/>
          </p:cNvSpPr>
          <p:nvPr/>
        </p:nvSpPr>
        <p:spPr bwMode="auto">
          <a:xfrm>
            <a:off x="4576763" y="6600825"/>
            <a:ext cx="30797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</a:t>
            </a:r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2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819" name="Google Shape;945;p6"/>
          <p:cNvSpPr txBox="1">
            <a:spLocks noChangeArrowheads="1"/>
          </p:cNvSpPr>
          <p:nvPr/>
        </p:nvSpPr>
        <p:spPr bwMode="auto">
          <a:xfrm>
            <a:off x="9998075" y="6580188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DE5497-1514-9D4D-58F8-74F65208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5" y="1880795"/>
            <a:ext cx="2743733" cy="2743733"/>
          </a:xfrm>
          <a:prstGeom prst="rect">
            <a:avLst/>
          </a:prstGeom>
        </p:spPr>
      </p:pic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F02409C-34E5-DE71-D3E2-8485B8969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10" y="2181356"/>
            <a:ext cx="3731843" cy="14230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B0D4375-C9D8-D571-3A2C-4BADA854B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69" y="4049440"/>
            <a:ext cx="3996137" cy="23379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B0D4375-C9D8-D571-3A2C-4BADA854B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21" y="4049440"/>
            <a:ext cx="3097307" cy="1196265"/>
          </a:xfrm>
          <a:prstGeom prst="rect">
            <a:avLst/>
          </a:prstGeom>
        </p:spPr>
      </p:pic>
      <p:pic>
        <p:nvPicPr>
          <p:cNvPr id="28" name="Image 2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47" y="1592106"/>
            <a:ext cx="2969755" cy="18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04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sp>
        <p:nvSpPr>
          <p:cNvPr id="9" name="Google Shape;2078;p38">
            <a:extLst>
              <a:ext uri="{FF2B5EF4-FFF2-40B4-BE49-F238E27FC236}">
                <a16:creationId xmlns:a16="http://schemas.microsoft.com/office/drawing/2014/main" id="{7F93CFC1-0203-65AC-B287-512AD4B3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824" y="1542259"/>
            <a:ext cx="3839602" cy="340474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dirty="0" smtClean="0">
                <a:solidFill>
                  <a:schemeClr val="bg1"/>
                </a:solidFill>
              </a:rPr>
              <a:t>Exemplaire Job Description</a:t>
            </a:r>
            <a:endParaRPr lang="fr-FR" altLang="fr-FR" dirty="0">
              <a:solidFill>
                <a:schemeClr val="bg1"/>
              </a:solidFill>
            </a:endParaRPr>
          </a:p>
        </p:txBody>
      </p:sp>
      <p:sp>
        <p:nvSpPr>
          <p:cNvPr id="23" name="Google Shape;2078;p38">
            <a:extLst>
              <a:ext uri="{FF2B5EF4-FFF2-40B4-BE49-F238E27FC236}">
                <a16:creationId xmlns:a16="http://schemas.microsoft.com/office/drawing/2014/main" id="{7F93CFC1-0203-65AC-B287-512AD4B3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420" y="1542259"/>
            <a:ext cx="3839602" cy="340474"/>
          </a:xfrm>
          <a:prstGeom prst="roundRect">
            <a:avLst>
              <a:gd name="adj" fmla="val 16667"/>
            </a:avLst>
          </a:prstGeom>
          <a:solidFill>
            <a:srgbClr val="001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1800"/>
            </a:pPr>
            <a:r>
              <a:rPr lang="fr-FR" altLang="fr-FR" dirty="0" smtClean="0">
                <a:solidFill>
                  <a:schemeClr val="bg1"/>
                </a:solidFill>
              </a:rPr>
              <a:t>Exemplaire CV</a:t>
            </a:r>
            <a:endParaRPr lang="fr-FR" altLang="fr-FR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5" y="2004282"/>
            <a:ext cx="3265268" cy="462035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20" y="2004283"/>
            <a:ext cx="3234305" cy="46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87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Google Shape;1442;p20"/>
          <p:cNvSpPr>
            <a:spLocks noChangeArrowheads="1"/>
          </p:cNvSpPr>
          <p:nvPr/>
        </p:nvSpPr>
        <p:spPr bwMode="auto">
          <a:xfrm rot="10800000" flipH="1">
            <a:off x="0" y="6637160"/>
            <a:ext cx="12192000" cy="2619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fr-FR" altLang="fr-FR" sz="1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43" name="Google Shape;1443;p20"/>
          <p:cNvSpPr txBox="1">
            <a:spLocks noChangeArrowheads="1"/>
          </p:cNvSpPr>
          <p:nvPr/>
        </p:nvSpPr>
        <p:spPr bwMode="auto">
          <a:xfrm>
            <a:off x="1524000" y="6580188"/>
            <a:ext cx="2014538" cy="29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Projet de fin d'année</a:t>
            </a:r>
            <a:endParaRPr lang="fr-FR" altLang="fr-FR" dirty="0"/>
          </a:p>
        </p:txBody>
      </p:sp>
      <p:grpSp>
        <p:nvGrpSpPr>
          <p:cNvPr id="35844" name="Google Shape;1444;p20"/>
          <p:cNvGrpSpPr>
            <a:grpSpLocks/>
          </p:cNvGrpSpPr>
          <p:nvPr/>
        </p:nvGrpSpPr>
        <p:grpSpPr bwMode="auto">
          <a:xfrm>
            <a:off x="3189288" y="252413"/>
            <a:ext cx="7473950" cy="503237"/>
            <a:chOff x="841108" y="1294358"/>
            <a:chExt cx="7475308" cy="508077"/>
          </a:xfrm>
        </p:grpSpPr>
        <p:sp>
          <p:nvSpPr>
            <p:cNvPr id="35862" name="Google Shape;1445;p20"/>
            <p:cNvSpPr>
              <a:spLocks noChangeArrowheads="1"/>
            </p:cNvSpPr>
            <p:nvPr/>
          </p:nvSpPr>
          <p:spPr bwMode="auto">
            <a:xfrm rot="10800000" flipH="1">
              <a:off x="1921228" y="1294358"/>
              <a:ext cx="6008359" cy="50807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000">
                <a:solidFill>
                  <a:srgbClr val="FFFFFF"/>
                </a:solidFill>
                <a:latin typeface="Georgia" panose="02040502050405020303" pitchFamily="18" charset="0"/>
                <a:sym typeface="Georgia" panose="02040502050405020303" pitchFamily="18" charset="0"/>
              </a:endParaRPr>
            </a:p>
          </p:txBody>
        </p:sp>
        <p:sp>
          <p:nvSpPr>
            <p:cNvPr id="35863" name="Google Shape;1446;p20"/>
            <p:cNvSpPr txBox="1">
              <a:spLocks noChangeArrowheads="1"/>
            </p:cNvSpPr>
            <p:nvPr/>
          </p:nvSpPr>
          <p:spPr bwMode="auto">
            <a:xfrm>
              <a:off x="841108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35864" name="Google Shape;1447;p20"/>
            <p:cNvSpPr txBox="1">
              <a:spLocks noChangeArrowheads="1"/>
            </p:cNvSpPr>
            <p:nvPr/>
          </p:nvSpPr>
          <p:spPr bwMode="auto">
            <a:xfrm>
              <a:off x="6984776" y="1340769"/>
              <a:ext cx="13316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2400">
                <a:solidFill>
                  <a:srgbClr val="FFFFFF"/>
                </a:solidFill>
                <a:latin typeface="Century Gothic" panose="020B0502020202020204" pitchFamily="34" charset="0"/>
                <a:sym typeface="Century Gothic" panose="020B0502020202020204" pitchFamily="34" charset="0"/>
              </a:endParaRPr>
            </a:p>
          </p:txBody>
        </p:sp>
      </p:grpSp>
      <p:sp>
        <p:nvSpPr>
          <p:cNvPr id="35845" name="Google Shape;1448;p20"/>
          <p:cNvSpPr>
            <a:spLocks noChangeArrowheads="1"/>
          </p:cNvSpPr>
          <p:nvPr/>
        </p:nvSpPr>
        <p:spPr bwMode="auto">
          <a:xfrm>
            <a:off x="4330700" y="290513"/>
            <a:ext cx="357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b="1" dirty="0">
                <a:solidFill>
                  <a:srgbClr val="007E39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 et mise en œuvre</a:t>
            </a:r>
            <a:endParaRPr lang="fr-FR" altLang="fr-FR" dirty="0">
              <a:solidFill>
                <a:srgbClr val="007E39"/>
              </a:solidFill>
            </a:endParaRPr>
          </a:p>
        </p:txBody>
      </p:sp>
      <p:sp>
        <p:nvSpPr>
          <p:cNvPr id="35846" name="Google Shape;1449;p20"/>
          <p:cNvSpPr>
            <a:spLocks noChangeArrowheads="1"/>
          </p:cNvSpPr>
          <p:nvPr/>
        </p:nvSpPr>
        <p:spPr bwMode="auto">
          <a:xfrm>
            <a:off x="3222625" y="242888"/>
            <a:ext cx="504825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III</a:t>
            </a:r>
            <a:endParaRPr lang="fr-FR" altLang="fr-FR"/>
          </a:p>
        </p:txBody>
      </p:sp>
      <p:sp>
        <p:nvSpPr>
          <p:cNvPr id="35847" name="Google Shape;1450;p20"/>
          <p:cNvSpPr>
            <a:spLocks noChangeArrowheads="1"/>
          </p:cNvSpPr>
          <p:nvPr/>
        </p:nvSpPr>
        <p:spPr bwMode="auto">
          <a:xfrm>
            <a:off x="10277475" y="234950"/>
            <a:ext cx="503238" cy="504825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V</a:t>
            </a:r>
            <a:endParaRPr lang="fr-FR" altLang="fr-FR"/>
          </a:p>
        </p:txBody>
      </p:sp>
      <p:sp>
        <p:nvSpPr>
          <p:cNvPr id="35848" name="Google Shape;1451;p20"/>
          <p:cNvSpPr>
            <a:spLocks noChangeArrowheads="1"/>
          </p:cNvSpPr>
          <p:nvPr/>
        </p:nvSpPr>
        <p:spPr bwMode="auto">
          <a:xfrm>
            <a:off x="2087563" y="241300"/>
            <a:ext cx="458787" cy="503238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</a:t>
            </a:r>
            <a:endParaRPr lang="fr-FR" altLang="fr-FR"/>
          </a:p>
        </p:txBody>
      </p:sp>
      <p:sp>
        <p:nvSpPr>
          <p:cNvPr id="35849" name="Google Shape;1452;p20"/>
          <p:cNvSpPr>
            <a:spLocks noChangeArrowheads="1"/>
          </p:cNvSpPr>
          <p:nvPr/>
        </p:nvSpPr>
        <p:spPr bwMode="auto">
          <a:xfrm>
            <a:off x="2630488" y="238125"/>
            <a:ext cx="503237" cy="504825"/>
          </a:xfrm>
          <a:prstGeom prst="rect">
            <a:avLst/>
          </a:prstGeom>
          <a:solidFill>
            <a:srgbClr val="007E39">
              <a:alpha val="87057"/>
            </a:srgb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II</a:t>
            </a:r>
            <a:endParaRPr lang="fr-FR" altLang="fr-FR"/>
          </a:p>
        </p:txBody>
      </p:sp>
      <p:sp>
        <p:nvSpPr>
          <p:cNvPr id="35850" name="Google Shape;1453;p20"/>
          <p:cNvSpPr>
            <a:spLocks noChangeArrowheads="1"/>
          </p:cNvSpPr>
          <p:nvPr/>
        </p:nvSpPr>
        <p:spPr bwMode="auto">
          <a:xfrm>
            <a:off x="3816350" y="239713"/>
            <a:ext cx="503238" cy="503237"/>
          </a:xfrm>
          <a:prstGeom prst="rect">
            <a:avLst/>
          </a:prstGeom>
          <a:solidFill>
            <a:srgbClr val="007E39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200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IV</a:t>
            </a:r>
            <a:endParaRPr lang="fr-FR" altLang="fr-FR"/>
          </a:p>
        </p:txBody>
      </p:sp>
      <p:sp>
        <p:nvSpPr>
          <p:cNvPr id="35858" name="Google Shape;1469;p20"/>
          <p:cNvSpPr>
            <a:spLocks noGrp="1"/>
          </p:cNvSpPr>
          <p:nvPr>
            <p:ph type="sldNum" sz="quarter" idx="13"/>
          </p:nvPr>
        </p:nvSpPr>
        <p:spPr>
          <a:xfrm>
            <a:off x="4554538" y="6594475"/>
            <a:ext cx="3079750" cy="263525"/>
          </a:xfrm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Cambria" panose="02040503050406030204" pitchFamily="18" charset="0"/>
              </a:rPr>
              <a:t>16</a:t>
            </a:r>
            <a:endParaRPr lang="fr-FR" altLang="fr-FR" sz="1200" dirty="0">
              <a:solidFill>
                <a:srgbClr val="888888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859" name="Google Shape;1470;p20"/>
          <p:cNvSpPr txBox="1">
            <a:spLocks noChangeArrowheads="1"/>
          </p:cNvSpPr>
          <p:nvPr/>
        </p:nvSpPr>
        <p:spPr bwMode="auto">
          <a:xfrm>
            <a:off x="9875838" y="6594475"/>
            <a:ext cx="17684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300" dirty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EMSI </a:t>
            </a:r>
            <a:r>
              <a:rPr lang="fr-FR" altLang="fr-FR" sz="1300" dirty="0" smtClean="0">
                <a:solidFill>
                  <a:srgbClr val="FFFFFF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2023-2024</a:t>
            </a:r>
            <a:endParaRPr lang="fr-FR" altLang="fr-FR" dirty="0"/>
          </a:p>
        </p:txBody>
      </p:sp>
      <p:sp>
        <p:nvSpPr>
          <p:cNvPr id="2" name="Google Shape;1461;p20">
            <a:extLst>
              <a:ext uri="{FF2B5EF4-FFF2-40B4-BE49-F238E27FC236}">
                <a16:creationId xmlns:a16="http://schemas.microsoft.com/office/drawing/2014/main" id="{6A9E7B89-AA9D-EF30-128E-C7BA5AE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338" y="960438"/>
            <a:ext cx="1866900" cy="46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3" name="Google Shape;1463;p20">
            <a:extLst>
              <a:ext uri="{FF2B5EF4-FFF2-40B4-BE49-F238E27FC236}">
                <a16:creationId xmlns:a16="http://schemas.microsoft.com/office/drawing/2014/main" id="{F364FF0D-B42F-958A-117A-C2595793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960438"/>
            <a:ext cx="1947862" cy="460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FFFFFF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4" name="Google Shape;1464;p20">
            <a:extLst>
              <a:ext uri="{FF2B5EF4-FFF2-40B4-BE49-F238E27FC236}">
                <a16:creationId xmlns:a16="http://schemas.microsoft.com/office/drawing/2014/main" id="{3F05A804-6DB5-11A0-6412-C4899977AD2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075995" y="793752"/>
            <a:ext cx="196850" cy="117475"/>
          </a:xfrm>
          <a:prstGeom prst="triangle">
            <a:avLst>
              <a:gd name="adj" fmla="val 50000"/>
            </a:avLst>
          </a:prstGeom>
          <a:solidFill>
            <a:srgbClr val="EC3A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fr-FR" altLang="fr-FR" sz="1800">
              <a:solidFill>
                <a:srgbClr val="C00000"/>
              </a:solidFill>
              <a:latin typeface="Century Gothic" panose="020B0502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5" name="Google Shape;1465;p20">
            <a:extLst>
              <a:ext uri="{FF2B5EF4-FFF2-40B4-BE49-F238E27FC236}">
                <a16:creationId xmlns:a16="http://schemas.microsoft.com/office/drawing/2014/main" id="{39C9623B-1974-1F17-3F0E-CC5D01F5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338" y="1012825"/>
            <a:ext cx="18669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Outils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et</a:t>
            </a:r>
            <a:r>
              <a:rPr lang="fr-FR" altLang="fr-FR" sz="1300" b="1" dirty="0">
                <a:solidFill>
                  <a:srgbClr val="EC3A3B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fr-FR" altLang="fr-FR" sz="1300" b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technologies</a:t>
            </a:r>
            <a:endParaRPr lang="fr-FR" alt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Google Shape;1467;p20">
            <a:extLst>
              <a:ext uri="{FF2B5EF4-FFF2-40B4-BE49-F238E27FC236}">
                <a16:creationId xmlns:a16="http://schemas.microsoft.com/office/drawing/2014/main" id="{14E64740-D21C-52FC-D6A9-2ADBAE62B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022350"/>
            <a:ext cx="19478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fr-FR" sz="1300" b="1" dirty="0">
                <a:solidFill>
                  <a:srgbClr val="FF0000"/>
                </a:solidFill>
                <a:latin typeface="Cambria" panose="02040503050406030204" pitchFamily="18" charset="0"/>
                <a:sym typeface="Cambria" panose="02040503050406030204" pitchFamily="18" charset="0"/>
              </a:rPr>
              <a:t>Réalisation</a:t>
            </a:r>
            <a:endParaRPr lang="fr-FR" altLang="fr-FR" dirty="0">
              <a:solidFill>
                <a:srgbClr val="FF0000"/>
              </a:solidFill>
            </a:endParaRPr>
          </a:p>
        </p:txBody>
      </p:sp>
      <p:pic>
        <p:nvPicPr>
          <p:cNvPr id="25" name="Image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1622202"/>
            <a:ext cx="4773522" cy="46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exemple de présentation PFA IIR5</Template>
  <TotalTime>40</TotalTime>
  <Words>543</Words>
  <Application>Microsoft Office PowerPoint</Application>
  <PresentationFormat>Grand écran</PresentationFormat>
  <Paragraphs>223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Georgia</vt:lpstr>
      <vt:lpstr>Garamond</vt:lpstr>
      <vt:lpstr>Arial</vt:lpstr>
      <vt:lpstr>Times New Roman</vt:lpstr>
      <vt:lpstr>Century Gothic</vt:lpstr>
      <vt:lpstr>Calibri</vt:lpstr>
      <vt:lpstr>Rockwell</vt:lpstr>
      <vt:lpstr>Cambria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YOUSSEF MOUHYEDDINE</dc:creator>
  <cp:lastModifiedBy>YOUSSEF MOUHYEDDINE</cp:lastModifiedBy>
  <cp:revision>4</cp:revision>
  <dcterms:created xsi:type="dcterms:W3CDTF">2024-01-07T15:12:24Z</dcterms:created>
  <dcterms:modified xsi:type="dcterms:W3CDTF">2024-01-15T19:10:40Z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(2)P2uok+fv6hNfwICgNmkac+5KiUc2lODxfpa+lCmty0UmGvlsbFnrfPRrejSuNLA8HX/SI09Z
VQJUUuSSs1mzqWAuojMg38MMMDCn9n1lqlnrHq0RvojFbtT1ZGH4VIRwlmSlntE4jxrVvkxM
5aIAnI/5GZeEuWrMmBPV4YtZR0McGGjCV/wrmLbFpOW7IJOW0Tgk55CY05vCQUUw3dK5rWHK
z0pw4k1qe6WVeq/PPB</vt:lpwstr>
  </property>
  <property fmtid="{D5CDD505-2E9C-101B-9397-08002B2CF9AE}" pid="3" name="_2015_ms_pID_7253431">
    <vt:lpwstr>WPLvSJBy4sm8BfcCr1iB0/Cft1ZpRbeC0t+9e08gfbSmQU/7I+YJxK
WsZK2OTtHRm5z9KhGgSvMXjhD7nBjn4Ua8KAba9/YkkZMQuwRTf5Glv476rAyMbkQ+NVTkLY
IoeDQBTMtglu1qStTzTW41Y29PWYbV/ZS4c/ecnq+Q/AKRkzeSrqxTLTdPNifH7eSD4=</vt:lpwstr>
  </property>
</Properties>
</file>